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7"/>
  </p:notesMasterIdLst>
  <p:handoutMasterIdLst>
    <p:handoutMasterId r:id="rId38"/>
  </p:handoutMasterIdLst>
  <p:sldIdLst>
    <p:sldId id="591" r:id="rId2"/>
    <p:sldId id="547" r:id="rId3"/>
    <p:sldId id="454" r:id="rId4"/>
    <p:sldId id="582" r:id="rId5"/>
    <p:sldId id="551" r:id="rId6"/>
    <p:sldId id="550" r:id="rId7"/>
    <p:sldId id="456" r:id="rId8"/>
    <p:sldId id="552" r:id="rId9"/>
    <p:sldId id="553" r:id="rId10"/>
    <p:sldId id="554" r:id="rId11"/>
    <p:sldId id="548" r:id="rId12"/>
    <p:sldId id="460" r:id="rId13"/>
    <p:sldId id="556" r:id="rId14"/>
    <p:sldId id="486" r:id="rId15"/>
    <p:sldId id="583" r:id="rId16"/>
    <p:sldId id="462" r:id="rId17"/>
    <p:sldId id="468" r:id="rId18"/>
    <p:sldId id="587" r:id="rId19"/>
    <p:sldId id="557" r:id="rId20"/>
    <p:sldId id="463" r:id="rId21"/>
    <p:sldId id="559" r:id="rId22"/>
    <p:sldId id="584" r:id="rId23"/>
    <p:sldId id="589" r:id="rId24"/>
    <p:sldId id="561" r:id="rId25"/>
    <p:sldId id="588" r:id="rId26"/>
    <p:sldId id="562" r:id="rId27"/>
    <p:sldId id="470" r:id="rId28"/>
    <p:sldId id="571" r:id="rId29"/>
    <p:sldId id="573" r:id="rId30"/>
    <p:sldId id="574" r:id="rId31"/>
    <p:sldId id="580" r:id="rId32"/>
    <p:sldId id="575" r:id="rId33"/>
    <p:sldId id="576" r:id="rId34"/>
    <p:sldId id="585" r:id="rId35"/>
    <p:sldId id="586" r:id="rId3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5">
          <p15:clr>
            <a:srgbClr val="A4A3A4"/>
          </p15:clr>
        </p15:guide>
        <p15:guide id="2" pos="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19A"/>
    <a:srgbClr val="060C00"/>
    <a:srgbClr val="FFCCCC"/>
    <a:srgbClr val="FFCC99"/>
    <a:srgbClr val="FFCCFF"/>
    <a:srgbClr val="D8B7B4"/>
    <a:srgbClr val="DCBFBC"/>
    <a:srgbClr val="FF99CC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66" autoAdjust="0"/>
  </p:normalViewPr>
  <p:slideViewPr>
    <p:cSldViewPr snapToGrid="0">
      <p:cViewPr varScale="1">
        <p:scale>
          <a:sx n="86" d="100"/>
          <a:sy n="86" d="100"/>
        </p:scale>
        <p:origin x="1282" y="72"/>
      </p:cViewPr>
      <p:guideLst>
        <p:guide orient="horz" pos="1615"/>
        <p:guide pos="65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080"/>
    </p:cViewPr>
  </p:sorterViewPr>
  <p:notesViewPr>
    <p:cSldViewPr snapToGrid="0">
      <p:cViewPr varScale="1">
        <p:scale>
          <a:sx n="68" d="100"/>
          <a:sy n="68" d="100"/>
        </p:scale>
        <p:origin x="2916" y="5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13" Type="http://schemas.openxmlformats.org/officeDocument/2006/relationships/slide" Target="slides/slide24.xml"/><Relationship Id="rId18" Type="http://schemas.openxmlformats.org/officeDocument/2006/relationships/slide" Target="slides/slide31.xml"/><Relationship Id="rId3" Type="http://schemas.openxmlformats.org/officeDocument/2006/relationships/slide" Target="slides/slide3.xml"/><Relationship Id="rId21" Type="http://schemas.openxmlformats.org/officeDocument/2006/relationships/slide" Target="slides/slide34.xml"/><Relationship Id="rId7" Type="http://schemas.openxmlformats.org/officeDocument/2006/relationships/slide" Target="slides/slide11.xml"/><Relationship Id="rId12" Type="http://schemas.openxmlformats.org/officeDocument/2006/relationships/slide" Target="slides/slide23.xml"/><Relationship Id="rId17" Type="http://schemas.openxmlformats.org/officeDocument/2006/relationships/slide" Target="slides/slide30.xml"/><Relationship Id="rId2" Type="http://schemas.openxmlformats.org/officeDocument/2006/relationships/slide" Target="slides/slide2.xml"/><Relationship Id="rId16" Type="http://schemas.openxmlformats.org/officeDocument/2006/relationships/slide" Target="slides/slide29.xml"/><Relationship Id="rId20" Type="http://schemas.openxmlformats.org/officeDocument/2006/relationships/slide" Target="slides/slide33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9.xml"/><Relationship Id="rId5" Type="http://schemas.openxmlformats.org/officeDocument/2006/relationships/slide" Target="slides/slide5.xml"/><Relationship Id="rId15" Type="http://schemas.openxmlformats.org/officeDocument/2006/relationships/slide" Target="slides/slide28.xml"/><Relationship Id="rId10" Type="http://schemas.openxmlformats.org/officeDocument/2006/relationships/slide" Target="slides/slide18.xml"/><Relationship Id="rId19" Type="http://schemas.openxmlformats.org/officeDocument/2006/relationships/slide" Target="slides/slide32.xml"/><Relationship Id="rId4" Type="http://schemas.openxmlformats.org/officeDocument/2006/relationships/slide" Target="slides/slide4.xml"/><Relationship Id="rId9" Type="http://schemas.openxmlformats.org/officeDocument/2006/relationships/slide" Target="slides/slide13.xml"/><Relationship Id="rId14" Type="http://schemas.openxmlformats.org/officeDocument/2006/relationships/slide" Target="slides/slide26.xml"/><Relationship Id="rId22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t" anchorCtr="0" compatLnSpc="1">
            <a:prstTxWarp prst="textNoShape">
              <a:avLst/>
            </a:prstTxWarp>
          </a:bodyPr>
          <a:lstStyle>
            <a:lvl1pPr defTabSz="965567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 dirty="0"/>
              <a:t>New Buildings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059" y="1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t" anchorCtr="0" compatLnSpc="1">
            <a:prstTxWarp prst="textNoShape">
              <a:avLst/>
            </a:prstTxWarp>
          </a:bodyPr>
          <a:lstStyle>
            <a:lvl1pPr algn="r" defTabSz="965567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486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b" anchorCtr="0" compatLnSpc="1">
            <a:prstTxWarp prst="textNoShape">
              <a:avLst/>
            </a:prstTxWarp>
          </a:bodyPr>
          <a:lstStyle>
            <a:lvl1pPr defTabSz="965567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059" y="9120486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b" anchorCtr="0" compatLnSpc="1">
            <a:prstTxWarp prst="textNoShape">
              <a:avLst/>
            </a:prstTxWarp>
          </a:bodyPr>
          <a:lstStyle>
            <a:lvl1pPr algn="r" defTabSz="965567">
              <a:defRPr sz="1200">
                <a:latin typeface="Times New Roman" panose="02020603050405020304" pitchFamily="18" charset="0"/>
              </a:defRPr>
            </a:lvl1pPr>
          </a:lstStyle>
          <a:p>
            <a:fld id="{7F1D3146-5E7D-4F01-9B80-B3F38BB59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t" anchorCtr="0" compatLnSpc="1">
            <a:prstTxWarp prst="textNoShape">
              <a:avLst/>
            </a:prstTxWarp>
          </a:bodyPr>
          <a:lstStyle>
            <a:lvl1pPr defTabSz="965567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 dirty="0"/>
              <a:t>New Buildings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59" y="1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t" anchorCtr="0" compatLnSpc="1">
            <a:prstTxWarp prst="textNoShape">
              <a:avLst/>
            </a:prstTxWarp>
          </a:bodyPr>
          <a:lstStyle>
            <a:lvl1pPr algn="r" defTabSz="965567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19" y="4561063"/>
            <a:ext cx="5365364" cy="431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486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b" anchorCtr="0" compatLnSpc="1">
            <a:prstTxWarp prst="textNoShape">
              <a:avLst/>
            </a:prstTxWarp>
          </a:bodyPr>
          <a:lstStyle>
            <a:lvl1pPr defTabSz="965567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59" y="9120486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7" tIns="48317" rIns="96637" bIns="48317" numCol="1" anchor="b" anchorCtr="0" compatLnSpc="1">
            <a:prstTxWarp prst="textNoShape">
              <a:avLst/>
            </a:prstTxWarp>
          </a:bodyPr>
          <a:lstStyle>
            <a:lvl1pPr algn="r" defTabSz="965567">
              <a:defRPr sz="1200">
                <a:latin typeface="Times New Roman" panose="02020603050405020304" pitchFamily="18" charset="0"/>
              </a:defRPr>
            </a:lvl1pPr>
          </a:lstStyle>
          <a:p>
            <a:fld id="{AB34B0B6-8347-476B-AB34-A4FF05E36AD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Basic Workshop Introduction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B3498-A83E-4A54-9863-FC462DDCD935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951675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14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39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F1D4A-5BAF-4CB0-8E44-FC14ABBBE6A2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06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DB768-C464-4007-AFB2-4F86BA3B2F1B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22DAF-8EC4-4593-B894-AB249AFA57D4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AD0714-D5D0-4415-B808-5CB2C8859532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F1D4A-5BAF-4CB0-8E44-FC14ABBBE6A2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25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6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91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4966B1-771F-4F1C-8D69-98B7111000AB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4966B1-771F-4F1C-8D69-98B7111000AB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44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12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4F1D4A-5BAF-4CB0-8E44-FC14ABBBE6A2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42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3CADC-F5AC-418E-AC15-786AB488E0E9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7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24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3CADC-F5AC-418E-AC15-786AB488E0E9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14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3B579-19E5-4D18-B756-2BF241487570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61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79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03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12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00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45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4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0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8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1B6AF-47B0-44AD-99F5-1C7A35C9AF49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57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41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New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10/15/2020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88944E-3168-4B63-AA12-FA3771C6F160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0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6868" name="Group 4"/>
            <p:cNvGrpSpPr>
              <a:grpSpLocks/>
            </p:cNvGrpSpPr>
            <p:nvPr/>
          </p:nvGrpSpPr>
          <p:grpSpPr bwMode="auto">
            <a:xfrm>
              <a:off x="381" y="2280"/>
              <a:ext cx="5369" cy="48"/>
              <a:chOff x="381" y="2280"/>
              <a:chExt cx="5369" cy="48"/>
            </a:xfrm>
          </p:grpSpPr>
          <p:sp>
            <p:nvSpPr>
              <p:cNvPr id="36869" name="Line 5"/>
              <p:cNvSpPr>
                <a:spLocks noChangeShapeType="1"/>
              </p:cNvSpPr>
              <p:nvPr/>
            </p:nvSpPr>
            <p:spPr bwMode="ltGray">
              <a:xfrm>
                <a:off x="381" y="2328"/>
                <a:ext cx="5369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70" name="Line 6"/>
              <p:cNvSpPr>
                <a:spLocks noChangeShapeType="1"/>
              </p:cNvSpPr>
              <p:nvPr/>
            </p:nvSpPr>
            <p:spPr bwMode="ltGray">
              <a:xfrm>
                <a:off x="381" y="2280"/>
                <a:ext cx="5369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6871" name="Rectangle 7"/>
            <p:cNvSpPr>
              <a:spLocks noChangeArrowheads="1"/>
            </p:cNvSpPr>
            <p:nvPr/>
          </p:nvSpPr>
          <p:spPr bwMode="ltGray">
            <a:xfrm>
              <a:off x="384" y="960"/>
              <a:ext cx="5375" cy="38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6872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874" name="Rectangle 10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4D515A-254C-4E41-9BC6-628B1627C7B6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36875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37602F-2490-4A66-8ECD-764136FC22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294E3-E7C4-4F0F-B791-6F2E6CA5FEE8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3188C-EE82-44BA-A57F-CA600853C2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66367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213A65-ABC1-4138-97EA-E0AEDD5F9147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87FF4-96CD-4EDE-9386-1C82635F53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12101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FE625-6A7A-4131-96CE-5E8B3F121023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6E3FC-79B0-4089-B891-5AB0D3F76C4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153508" y="394298"/>
            <a:ext cx="393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New Buildings</a:t>
            </a:r>
          </a:p>
        </p:txBody>
      </p:sp>
      <p:pic>
        <p:nvPicPr>
          <p:cNvPr id="2" name="Picture 1" descr="Washington State Department of Ecology logo">
            <a:extLst>
              <a:ext uri="{FF2B5EF4-FFF2-40B4-BE49-F238E27FC236}">
                <a16:creationId xmlns:a16="http://schemas.microsoft.com/office/drawing/2014/main" id="{8DBFED41-FDCC-4C54-8B48-F81112736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2" y="183015"/>
            <a:ext cx="2558125" cy="89590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560589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B905D-209E-44B3-9B1D-8BA6E3E10D7B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0ED60-F9C4-4074-B26B-44E4C08C6A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508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45936-FA58-47D5-A173-4CE945790C45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273C3-6335-4DA1-A82B-49D3966EE0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4819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E7A87A-0766-42AC-B46C-2C25EB50DB8A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D996D-C6A2-4B91-88A3-F853A10FDC4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2476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786631-4FBF-44A2-956A-6E3C44379390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AF535-2DBE-4DED-923E-A1D331C15F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6221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2255A-7FF9-4293-9F0D-2BCA83A63E70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899F9-4A1F-46A6-BABF-0B9B6ADE44E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7433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837643-A7D8-4F77-AEA0-A9779E48E1F8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A4DD-81BB-4BC5-9B21-729011D765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05869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C4812-8AF5-48DD-95CA-FB66F88DE77E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BB3A5-3B7A-4791-9962-A01B673DCE3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65937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0"/>
            <a:ext cx="9128125" cy="6858000"/>
            <a:chOff x="0" y="0"/>
            <a:chExt cx="5750" cy="4320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5844" name="Group 4"/>
            <p:cNvGrpSpPr>
              <a:grpSpLocks/>
            </p:cNvGrpSpPr>
            <p:nvPr/>
          </p:nvGrpSpPr>
          <p:grpSpPr bwMode="auto">
            <a:xfrm>
              <a:off x="381" y="888"/>
              <a:ext cx="5369" cy="48"/>
              <a:chOff x="381" y="888"/>
              <a:chExt cx="5369" cy="48"/>
            </a:xfrm>
          </p:grpSpPr>
          <p:sp>
            <p:nvSpPr>
              <p:cNvPr id="35845" name="Line 5"/>
              <p:cNvSpPr>
                <a:spLocks noChangeShapeType="1"/>
              </p:cNvSpPr>
              <p:nvPr/>
            </p:nvSpPr>
            <p:spPr bwMode="ltGray">
              <a:xfrm>
                <a:off x="381" y="936"/>
                <a:ext cx="5369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846" name="Line 6"/>
              <p:cNvSpPr>
                <a:spLocks noChangeShapeType="1"/>
              </p:cNvSpPr>
              <p:nvPr/>
            </p:nvSpPr>
            <p:spPr bwMode="ltGray">
              <a:xfrm>
                <a:off x="381" y="888"/>
                <a:ext cx="5369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4516A55-73C2-43C3-9715-389E6E7A2A71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16EEB8-8424-4C20-B793-3D7552A190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&lt;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55750" y="1778000"/>
            <a:ext cx="7397750" cy="4387850"/>
          </a:xfrm>
          <a:noFill/>
          <a:ln/>
        </p:spPr>
        <p:txBody>
          <a:bodyPr/>
          <a:lstStyle/>
          <a:p>
            <a:pPr marL="609600" indent="-609600" algn="ctr">
              <a:spcBef>
                <a:spcPts val="0"/>
              </a:spcBef>
              <a:spcAft>
                <a:spcPts val="18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Basics of Floodplain Regulations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1C31-BB73-4733-A44A-245E80777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10" r="1053" b="11983"/>
          <a:stretch/>
        </p:blipFill>
        <p:spPr>
          <a:xfrm>
            <a:off x="-1" y="2606842"/>
            <a:ext cx="9144000" cy="3753257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698909E8-F64D-4E2F-85A3-9C6F43BE7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240" y="4482726"/>
            <a:ext cx="4057521" cy="16619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SzPct val="75000"/>
            </a:pPr>
            <a:r>
              <a:rPr lang="en-US" altLang="en-US" sz="4800" dirty="0">
                <a:cs typeface="Times New Roman" panose="02020603050405020304" pitchFamily="18" charset="0"/>
              </a:rPr>
              <a:t>Break</a:t>
            </a:r>
          </a:p>
          <a:p>
            <a:pPr algn="ctr">
              <a:spcBef>
                <a:spcPct val="50000"/>
              </a:spcBef>
              <a:buSzPct val="75000"/>
            </a:pPr>
            <a:r>
              <a:rPr lang="en-US" altLang="en-US" sz="3600" dirty="0">
                <a:cs typeface="Times New Roman" panose="02020603050405020304" pitchFamily="18" charset="0"/>
              </a:rPr>
              <a:t>Reconvene at 2:45</a:t>
            </a:r>
          </a:p>
        </p:txBody>
      </p:sp>
    </p:spTree>
    <p:extLst>
      <p:ext uri="{BB962C8B-B14F-4D97-AF65-F5344CB8AC3E}">
        <p14:creationId xmlns:p14="http://schemas.microsoft.com/office/powerpoint/2010/main" val="362727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5-31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How high? Where is the “Lowest floor?”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616" y="2938464"/>
            <a:ext cx="382987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Elevation Certificate </a:t>
            </a:r>
          </a:p>
          <a:p>
            <a:pPr>
              <a:spcAft>
                <a:spcPts val="800"/>
              </a:spcAft>
            </a:pPr>
            <a:r>
              <a:rPr lang="en-US" dirty="0"/>
              <a:t>Section C2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Top of bottom floor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Top of next higher floor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Bottom of lowest horizontal structural member (V Zones only)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39" t="7728" r="10757" b="2222"/>
          <a:stretch/>
        </p:blipFill>
        <p:spPr>
          <a:xfrm>
            <a:off x="4703056" y="2582380"/>
            <a:ext cx="4295169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8179" y="5719568"/>
            <a:ext cx="8147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6553" y="4544231"/>
            <a:ext cx="47506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73676" y="2773891"/>
            <a:ext cx="19511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Piers, pilings</a:t>
            </a:r>
          </a:p>
        </p:txBody>
      </p:sp>
    </p:spTree>
    <p:extLst>
      <p:ext uri="{BB962C8B-B14F-4D97-AF65-F5344CB8AC3E}">
        <p14:creationId xmlns:p14="http://schemas.microsoft.com/office/powerpoint/2010/main" val="946387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1478" y="1814513"/>
            <a:ext cx="7646505" cy="781050"/>
          </a:xfrm>
          <a:noFill/>
          <a:ln/>
        </p:spPr>
        <p:txBody>
          <a:bodyPr/>
          <a:lstStyle/>
          <a:p>
            <a:pPr marL="457200" lvl="1" indent="-457200">
              <a:buNone/>
            </a:pPr>
            <a:r>
              <a:rPr lang="en-US" sz="3200" dirty="0"/>
              <a:t>Anchoring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438048" y="2370279"/>
            <a:ext cx="7270750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2">
              <a:spcAft>
                <a:spcPts val="600"/>
              </a:spcAft>
            </a:pPr>
            <a:endParaRPr lang="en-US" sz="2000" dirty="0"/>
          </a:p>
          <a:p>
            <a:pPr marL="468313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Flood &gt; 5 feet per second</a:t>
            </a:r>
          </a:p>
          <a:p>
            <a:pPr marL="468313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Coastal waves</a:t>
            </a:r>
          </a:p>
          <a:p>
            <a:pPr marL="468313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Manufactured homes</a:t>
            </a:r>
          </a:p>
          <a:p>
            <a:pPr marL="0" lvl="2">
              <a:spcAft>
                <a:spcPts val="0"/>
              </a:spcAft>
            </a:pPr>
            <a:endParaRPr lang="en-US" altLang="en-US" dirty="0">
              <a:latin typeface="+mn-lt"/>
              <a:cs typeface="Times New Roman" panose="02020603050405020304" pitchFamily="18" charset="0"/>
            </a:endParaRPr>
          </a:p>
          <a:p>
            <a:pPr marL="0" lvl="2" indent="53975">
              <a:spcAft>
                <a:spcPts val="0"/>
              </a:spcAft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Get engineer’s/architect’s </a:t>
            </a:r>
          </a:p>
          <a:p>
            <a:pPr marL="0" lvl="2" indent="53975">
              <a:spcAft>
                <a:spcPts val="0"/>
              </a:spcAft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statement that anchoring </a:t>
            </a:r>
          </a:p>
          <a:p>
            <a:pPr marL="0" lvl="2" indent="53975">
              <a:spcAft>
                <a:spcPts val="600"/>
              </a:spcAft>
            </a:pPr>
            <a:r>
              <a:rPr lang="en-US" altLang="en-US" dirty="0">
                <a:latin typeface="+mn-lt"/>
                <a:cs typeface="Times New Roman" panose="02020603050405020304" pitchFamily="18" charset="0"/>
              </a:rPr>
              <a:t>is adequate for the conditions</a:t>
            </a:r>
          </a:p>
          <a:p>
            <a:pPr marL="688975" lvl="2" indent="-225425">
              <a:spcAft>
                <a:spcPts val="600"/>
              </a:spcAft>
              <a:buFont typeface="Times New Roman" panose="02020603050405020304" pitchFamily="18" charset="0"/>
              <a:buChar char="♦"/>
            </a:pPr>
            <a:endParaRPr lang="en-US" dirty="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5-42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C6CAA457-CA5F-49D9-BB62-8C8594CF2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/>
          <a:stretch/>
        </p:blipFill>
        <p:spPr bwMode="auto">
          <a:xfrm>
            <a:off x="5610125" y="1633491"/>
            <a:ext cx="3425209" cy="258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ANCHOR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"/>
          <a:stretch>
            <a:fillRect/>
          </a:stretch>
        </p:blipFill>
        <p:spPr bwMode="auto">
          <a:xfrm>
            <a:off x="5610687" y="3578666"/>
            <a:ext cx="3427296" cy="26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4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5-32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25" y="1684338"/>
            <a:ext cx="7292975" cy="4178300"/>
          </a:xfrm>
          <a:noFill/>
          <a:ln/>
        </p:spPr>
        <p:txBody>
          <a:bodyPr/>
          <a:lstStyle/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Enclosures and crawlspaces</a:t>
            </a:r>
          </a:p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Problem: damageable materials</a:t>
            </a:r>
          </a:p>
        </p:txBody>
      </p:sp>
      <p:pic>
        <p:nvPicPr>
          <p:cNvPr id="269319" name="Picture 7" descr="Flooded rec 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r="1082"/>
          <a:stretch>
            <a:fillRect/>
          </a:stretch>
        </p:blipFill>
        <p:spPr bwMode="auto">
          <a:xfrm>
            <a:off x="415879" y="3182144"/>
            <a:ext cx="5494337" cy="346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313395" y="3668066"/>
            <a:ext cx="4698814" cy="251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indent="4763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1450" indent="-52388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51025" indent="-4572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346325" indent="-3810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1625" indent="-3810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2988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560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132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704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9062" lvl="1" indent="0">
              <a:spcAft>
                <a:spcPct val="20000"/>
              </a:spcAft>
              <a:buClr>
                <a:schemeClr val="tx1"/>
              </a:buClr>
              <a:buNone/>
            </a:pPr>
            <a:r>
              <a:rPr lang="en-US" altLang="en-US" dirty="0">
                <a:cs typeface="Arial" panose="020B0604020202020204" pitchFamily="34" charset="0"/>
              </a:rPr>
              <a:t>Allowable uses:</a:t>
            </a:r>
          </a:p>
          <a:p>
            <a:pPr marL="514350" lvl="1" indent="-39528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cs typeface="Arial" panose="020B0604020202020204" pitchFamily="34" charset="0"/>
              </a:rPr>
              <a:t>Building access</a:t>
            </a:r>
          </a:p>
          <a:p>
            <a:pPr marL="514350" lvl="1" indent="-39528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cs typeface="Arial" panose="020B0604020202020204" pitchFamily="34" charset="0"/>
              </a:rPr>
              <a:t>Vehicle parking</a:t>
            </a:r>
          </a:p>
          <a:p>
            <a:pPr marL="514350" lvl="1" indent="-395288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cs typeface="Arial" panose="020B0604020202020204" pitchFamily="34" charset="0"/>
              </a:rPr>
              <a:t>Storage of materials with low damage potential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5-43</a:t>
            </a:r>
          </a:p>
        </p:txBody>
      </p:sp>
      <p:pic>
        <p:nvPicPr>
          <p:cNvPr id="9" name="Picture 6" descr="Tampa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2448" r="1718" b="2448"/>
          <a:stretch>
            <a:fillRect/>
          </a:stretch>
        </p:blipFill>
        <p:spPr bwMode="auto">
          <a:xfrm>
            <a:off x="333374" y="3428999"/>
            <a:ext cx="3750353" cy="25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Wet FP ga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06" y="4543456"/>
            <a:ext cx="3136766" cy="21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550" y="2908622"/>
            <a:ext cx="2974019" cy="384767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F736A1B-74A3-4027-90D8-9CCF901EB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Enclosures and crawlspaces</a:t>
            </a:r>
          </a:p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Allowable uses</a:t>
            </a:r>
          </a:p>
        </p:txBody>
      </p:sp>
    </p:spTree>
    <p:extLst>
      <p:ext uri="{BB962C8B-B14F-4D97-AF65-F5344CB8AC3E}">
        <p14:creationId xmlns:p14="http://schemas.microsoft.com/office/powerpoint/2010/main" val="10804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296965" name="Picture 5" descr="Elevated utilities 2"/>
          <p:cNvPicPr>
            <a:picLocks noChangeAspect="1" noChangeArrowheads="1"/>
          </p:cNvPicPr>
          <p:nvPr/>
        </p:nvPicPr>
        <p:blipFill rotWithShape="1"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11174"/>
          <a:stretch/>
        </p:blipFill>
        <p:spPr bwMode="auto">
          <a:xfrm>
            <a:off x="5034085" y="2396378"/>
            <a:ext cx="3692664" cy="432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0" y="5493342"/>
            <a:ext cx="9144000" cy="5300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30752" y="5075811"/>
            <a:ext cx="90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BFE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007D555-6DCC-4E88-8F49-2F5C341D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684338"/>
            <a:ext cx="7292975" cy="18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Bef>
                <a:spcPts val="0"/>
              </a:spcBef>
              <a:spcAft>
                <a:spcPts val="12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Enclosures and crawlspaces</a:t>
            </a:r>
          </a:p>
          <a:p>
            <a:pPr marL="166688" indent="-166688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Elevate or protect</a:t>
            </a:r>
          </a:p>
          <a:p>
            <a:pPr marL="166688" indent="-166688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utilities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Elevation Certificate 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89644-4489-4788-8502-34C0351C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9" y="2318801"/>
            <a:ext cx="3334315" cy="4306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00C57-BA27-4A23-AB81-F07FA4605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120" y="2589006"/>
            <a:ext cx="7274498" cy="37664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A2599-6044-4B6E-A8BA-3A9C1E19E635}"/>
              </a:ext>
            </a:extLst>
          </p:cNvPr>
          <p:cNvCxnSpPr>
            <a:cxnSpLocks/>
          </p:cNvCxnSpPr>
          <p:nvPr/>
        </p:nvCxnSpPr>
        <p:spPr bwMode="auto">
          <a:xfrm>
            <a:off x="1965316" y="5519061"/>
            <a:ext cx="383328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4308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) scrapped duct work">
            <a:extLst>
              <a:ext uri="{FF2B5EF4-FFF2-40B4-BE49-F238E27FC236}">
                <a16:creationId xmlns:a16="http://schemas.microsoft.com/office/drawing/2014/main" id="{CE68DF04-BFA5-4CC0-98E7-2344E977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2504" r="1660"/>
          <a:stretch>
            <a:fillRect/>
          </a:stretch>
        </p:blipFill>
        <p:spPr bwMode="auto">
          <a:xfrm>
            <a:off x="3851600" y="1630685"/>
            <a:ext cx="5059471" cy="34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25" y="1684338"/>
            <a:ext cx="7292975" cy="4178300"/>
          </a:xfrm>
          <a:noFill/>
          <a:ln/>
        </p:spPr>
        <p:txBody>
          <a:bodyPr/>
          <a:lstStyle/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Duct work</a:t>
            </a:r>
          </a:p>
        </p:txBody>
      </p:sp>
      <p:pic>
        <p:nvPicPr>
          <p:cNvPr id="271366" name="Picture 6" descr="Figure%2011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017064"/>
            <a:ext cx="4113213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7" name="Picture 7" descr="Figure%2011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383651"/>
            <a:ext cx="4113213" cy="30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475" y="5980004"/>
            <a:ext cx="176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E519A"/>
                </a:solidFill>
              </a:rPr>
              <a:t>+ freeboard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8797" y="5976691"/>
            <a:ext cx="176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E519A"/>
                </a:solidFill>
              </a:rPr>
              <a:t>+ freeboard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F20D60AD-D300-40FC-8870-FD1669BAD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01" y="2654428"/>
            <a:ext cx="7278556" cy="4081295"/>
          </a:xfrm>
          <a:prstGeom prst="rect">
            <a:avLst/>
          </a:prstGeom>
        </p:spPr>
      </p:pic>
      <p:sp>
        <p:nvSpPr>
          <p:cNvPr id="277506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-10521" y="6098965"/>
            <a:ext cx="9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30752" y="5639860"/>
            <a:ext cx="90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36AB4-70E8-4FB6-9E5B-D71597BCD0C9}"/>
              </a:ext>
            </a:extLst>
          </p:cNvPr>
          <p:cNvSpPr txBox="1"/>
          <p:nvPr/>
        </p:nvSpPr>
        <p:spPr>
          <a:xfrm>
            <a:off x="3522794" y="1786555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rick wall&#10;&#10;Description automatically generated">
            <a:extLst>
              <a:ext uri="{FF2B5EF4-FFF2-40B4-BE49-F238E27FC236}">
                <a16:creationId xmlns:a16="http://schemas.microsoft.com/office/drawing/2014/main" id="{04D9AEE0-226F-4474-9DC8-0CBD73A7B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7" y="3101683"/>
            <a:ext cx="3566160" cy="356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5-32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25" y="1684338"/>
            <a:ext cx="7292975" cy="4178300"/>
          </a:xfrm>
          <a:noFill/>
          <a:ln/>
        </p:spPr>
        <p:txBody>
          <a:bodyPr/>
          <a:lstStyle/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Enclosures and crawlspaces</a:t>
            </a:r>
          </a:p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Problem: water pressure on walls</a:t>
            </a:r>
          </a:p>
        </p:txBody>
      </p:sp>
      <p:pic>
        <p:nvPicPr>
          <p:cNvPr id="269318" name="Picture 6" descr="Broken basement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09" y="3101683"/>
            <a:ext cx="5701614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ampa 5">
            <a:extLst>
              <a:ext uri="{FF2B5EF4-FFF2-40B4-BE49-F238E27FC236}">
                <a16:creationId xmlns:a16="http://schemas.microsoft.com/office/drawing/2014/main" id="{80C0E9FC-8C7D-405C-8421-38644CC6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2448" r="1718" b="2448"/>
          <a:stretch>
            <a:fillRect/>
          </a:stretch>
        </p:blipFill>
        <p:spPr bwMode="auto">
          <a:xfrm>
            <a:off x="1994809" y="3101683"/>
            <a:ext cx="5154382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AFD1964B-287D-42CD-A4C7-969E41015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653" y="3597045"/>
            <a:ext cx="3186450" cy="954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indent="4763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1450" indent="-52388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51025" indent="-4572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346325" indent="-3810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1625" indent="-3810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2988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560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132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670425" indent="-381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9062" lvl="1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dirty="0">
                <a:cs typeface="Arial" panose="020B0604020202020204" pitchFamily="34" charset="0"/>
              </a:rPr>
              <a:t>Let the water in to</a:t>
            </a:r>
          </a:p>
          <a:p>
            <a:pPr marL="119062" lvl="1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-US" altLang="en-US" dirty="0">
                <a:cs typeface="Arial" panose="020B0604020202020204" pitchFamily="34" charset="0"/>
              </a:rPr>
              <a:t>Equalize pressure</a:t>
            </a:r>
          </a:p>
        </p:txBody>
      </p:sp>
      <p:cxnSp>
        <p:nvCxnSpPr>
          <p:cNvPr id="14" name="Straight Arrow Connector 27">
            <a:extLst>
              <a:ext uri="{FF2B5EF4-FFF2-40B4-BE49-F238E27FC236}">
                <a16:creationId xmlns:a16="http://schemas.microsoft.com/office/drawing/2014/main" id="{7D08DEDC-DAA6-4C13-B8F6-EBD3461EE987}"/>
              </a:ext>
            </a:extLst>
          </p:cNvPr>
          <p:cNvCxnSpPr>
            <a:cxnSpLocks/>
          </p:cNvCxnSpPr>
          <p:nvPr/>
        </p:nvCxnSpPr>
        <p:spPr>
          <a:xfrm flipH="1">
            <a:off x="4303381" y="5404075"/>
            <a:ext cx="268620" cy="658368"/>
          </a:xfrm>
          <a:prstGeom prst="straightConnector1">
            <a:avLst/>
          </a:prstGeom>
          <a:ln w="73025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>
            <a:extLst>
              <a:ext uri="{FF2B5EF4-FFF2-40B4-BE49-F238E27FC236}">
                <a16:creationId xmlns:a16="http://schemas.microsoft.com/office/drawing/2014/main" id="{9F00E930-0303-4B27-8840-C3F07C506990}"/>
              </a:ext>
            </a:extLst>
          </p:cNvPr>
          <p:cNvCxnSpPr>
            <a:cxnSpLocks/>
          </p:cNvCxnSpPr>
          <p:nvPr/>
        </p:nvCxnSpPr>
        <p:spPr>
          <a:xfrm flipH="1">
            <a:off x="5841507" y="5530205"/>
            <a:ext cx="124722" cy="657531"/>
          </a:xfrm>
          <a:prstGeom prst="straightConnector1">
            <a:avLst/>
          </a:prstGeom>
          <a:ln w="73025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862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1478" y="1814513"/>
            <a:ext cx="7646505" cy="781050"/>
          </a:xfrm>
          <a:noFill/>
          <a:ln/>
        </p:spPr>
        <p:txBody>
          <a:bodyPr/>
          <a:lstStyle/>
          <a:p>
            <a:pPr marL="457200" lvl="1" indent="-457200">
              <a:buNone/>
            </a:pPr>
            <a:r>
              <a:rPr lang="en-US" sz="3200" dirty="0"/>
              <a:t>Below the lowest floor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438048" y="2224507"/>
            <a:ext cx="727075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2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Area used only for parking, storage, or building access </a:t>
            </a:r>
          </a:p>
          <a:p>
            <a:pPr marL="0" lvl="2"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marL="342900"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Designed to automatically equalize hydrostatic flood forces </a:t>
            </a:r>
          </a:p>
          <a:p>
            <a:pPr marL="0" lvl="2"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</a:p>
          <a:p>
            <a:pPr marL="800100" lvl="3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 certified by a registered professional engineer </a:t>
            </a:r>
          </a:p>
          <a:p>
            <a:pPr marL="457200" lvl="3"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marL="800100" lvl="3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openings, total net area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square inch for every square foot of enclosed area</a:t>
            </a:r>
          </a:p>
          <a:p>
            <a:pPr marL="457200" lvl="3"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marL="800100" lvl="3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bottom of all openings shall be no higher than one foot above grade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5-43</a:t>
            </a:r>
          </a:p>
        </p:txBody>
      </p:sp>
    </p:spTree>
    <p:extLst>
      <p:ext uri="{BB962C8B-B14F-4D97-AF65-F5344CB8AC3E}">
        <p14:creationId xmlns:p14="http://schemas.microsoft.com/office/powerpoint/2010/main" val="2635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1478" y="1814513"/>
            <a:ext cx="5524227" cy="781050"/>
          </a:xfrm>
          <a:noFill/>
          <a:ln/>
        </p:spPr>
        <p:txBody>
          <a:bodyPr/>
          <a:lstStyle/>
          <a:p>
            <a:pPr marL="285750" indent="-285750" algn="ctr">
              <a:spcAft>
                <a:spcPct val="20000"/>
              </a:spcAft>
              <a:buNone/>
            </a:pPr>
            <a:r>
              <a:rPr lang="en-US" sz="3600" dirty="0"/>
              <a:t>New Buildings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32C94C6-7794-4393-8BED-6B54FA33D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78" y="2524727"/>
            <a:ext cx="7270750" cy="319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Definition of “building”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Residential buildings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Enclosures and crawlspaces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Non-residential buildings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Manufactured homes and RVs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Accessory buildings</a:t>
            </a:r>
          </a:p>
        </p:txBody>
      </p:sp>
    </p:spTree>
    <p:extLst>
      <p:ext uri="{BB962C8B-B14F-4D97-AF65-F5344CB8AC3E}">
        <p14:creationId xmlns:p14="http://schemas.microsoft.com/office/powerpoint/2010/main" val="126068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5-33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25" y="1684338"/>
            <a:ext cx="7292975" cy="4178300"/>
          </a:xfrm>
          <a:noFill/>
          <a:ln/>
        </p:spPr>
        <p:txBody>
          <a:bodyPr/>
          <a:lstStyle/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Openings</a:t>
            </a:r>
          </a:p>
        </p:txBody>
      </p:sp>
      <p:pic>
        <p:nvPicPr>
          <p:cNvPr id="272390" name="Picture 6" descr="2CRAW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/>
          <a:stretch>
            <a:fillRect/>
          </a:stretch>
        </p:blipFill>
        <p:spPr bwMode="auto">
          <a:xfrm>
            <a:off x="712788" y="2568575"/>
            <a:ext cx="8061325" cy="3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6870700" y="4954588"/>
            <a:ext cx="574675" cy="587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2392" name="Text Box 8"/>
          <p:cNvSpPr txBox="1">
            <a:spLocks noChangeArrowheads="1"/>
          </p:cNvSpPr>
          <p:nvPr/>
        </p:nvSpPr>
        <p:spPr bwMode="auto">
          <a:xfrm>
            <a:off x="2346325" y="4960938"/>
            <a:ext cx="930275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72393" name="Text Box 9"/>
          <p:cNvSpPr txBox="1">
            <a:spLocks noChangeArrowheads="1"/>
          </p:cNvSpPr>
          <p:nvPr/>
        </p:nvSpPr>
        <p:spPr bwMode="auto">
          <a:xfrm>
            <a:off x="2914650" y="5113338"/>
            <a:ext cx="2233613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u="sng" dirty="0">
                <a:cs typeface="Arial" panose="020B0604020202020204" pitchFamily="34" charset="0"/>
              </a:rPr>
              <a:t>‾</a:t>
            </a:r>
            <a:r>
              <a:rPr lang="en-US" altLang="en-US" dirty="0"/>
              <a:t> Max 1 foot</a:t>
            </a:r>
          </a:p>
          <a:p>
            <a:pPr>
              <a:spcBef>
                <a:spcPct val="20000"/>
              </a:spcBef>
            </a:pPr>
            <a:r>
              <a:rPr lang="en-US" altLang="en-US" u="sng" dirty="0"/>
              <a:t>&gt;</a:t>
            </a:r>
            <a:r>
              <a:rPr lang="en-US" altLang="en-US" dirty="0"/>
              <a:t> 2 openings</a:t>
            </a: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2874963" y="5984875"/>
            <a:ext cx="5292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1 in</a:t>
            </a:r>
            <a:r>
              <a:rPr lang="en-US" altLang="en-US" sz="3200" baseline="30000" dirty="0"/>
              <a:t>2</a:t>
            </a:r>
            <a:r>
              <a:rPr lang="en-US" altLang="en-US" dirty="0"/>
              <a:t> opening for each ft</a:t>
            </a:r>
            <a:r>
              <a:rPr lang="en-US" altLang="en-US" sz="3200" baseline="30000" dirty="0"/>
              <a:t>2</a:t>
            </a:r>
            <a:r>
              <a:rPr lang="en-US" altLang="en-US" dirty="0"/>
              <a:t> of floor area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91" grpId="0" build="p" animBg="1" autoUpdateAnimBg="0"/>
      <p:bldP spid="272392" grpId="0" animBg="1" autoUpdateAnimBg="0"/>
      <p:bldP spid="272393" grpId="0" build="p" autoUpdateAnimBg="0"/>
      <p:bldP spid="27239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5-33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25" y="1684338"/>
            <a:ext cx="7292975" cy="4178300"/>
          </a:xfrm>
          <a:noFill/>
          <a:ln/>
        </p:spPr>
        <p:txBody>
          <a:bodyPr/>
          <a:lstStyle/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Openings</a:t>
            </a:r>
          </a:p>
        </p:txBody>
      </p:sp>
      <p:pic>
        <p:nvPicPr>
          <p:cNvPr id="272390" name="Picture 6" descr="2CRAW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/>
          <a:stretch>
            <a:fillRect/>
          </a:stretch>
        </p:blipFill>
        <p:spPr bwMode="auto">
          <a:xfrm>
            <a:off x="712788" y="2568575"/>
            <a:ext cx="8061325" cy="3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391" name="Text Box 7"/>
          <p:cNvSpPr txBox="1">
            <a:spLocks noChangeArrowheads="1"/>
          </p:cNvSpPr>
          <p:nvPr/>
        </p:nvSpPr>
        <p:spPr bwMode="auto">
          <a:xfrm>
            <a:off x="6870700" y="4954588"/>
            <a:ext cx="574675" cy="587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2393" name="Text Box 9"/>
          <p:cNvSpPr txBox="1">
            <a:spLocks noChangeArrowheads="1"/>
          </p:cNvSpPr>
          <p:nvPr/>
        </p:nvSpPr>
        <p:spPr bwMode="auto">
          <a:xfrm>
            <a:off x="2914650" y="5113338"/>
            <a:ext cx="22336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u="sng" dirty="0">
                <a:cs typeface="Arial" panose="020B0604020202020204" pitchFamily="34" charset="0"/>
              </a:rPr>
              <a:t>‾</a:t>
            </a:r>
            <a:r>
              <a:rPr lang="en-US" altLang="en-US" dirty="0"/>
              <a:t> Max 1 foot</a:t>
            </a:r>
          </a:p>
          <a:p>
            <a:pPr>
              <a:spcBef>
                <a:spcPct val="20000"/>
              </a:spcBef>
            </a:pPr>
            <a:r>
              <a:rPr lang="en-US" altLang="en-US" dirty="0"/>
              <a:t>2 walls</a:t>
            </a: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2874963" y="5984875"/>
            <a:ext cx="5292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1 in</a:t>
            </a:r>
            <a:r>
              <a:rPr lang="en-US" altLang="en-US" sz="3200" baseline="30000" dirty="0"/>
              <a:t>2</a:t>
            </a:r>
            <a:r>
              <a:rPr lang="en-US" altLang="en-US" dirty="0"/>
              <a:t> opening for each ft</a:t>
            </a:r>
            <a:r>
              <a:rPr lang="en-US" altLang="en-US" sz="3200" baseline="30000" dirty="0"/>
              <a:t>2</a:t>
            </a:r>
            <a:r>
              <a:rPr lang="en-US" altLang="en-US" dirty="0"/>
              <a:t> of floor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D81DC-B7C3-477F-8772-3C436BD05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995" y="1926454"/>
            <a:ext cx="3642343" cy="47068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312A07-2AC3-4E81-B607-D0F37D26BE7D}"/>
              </a:ext>
            </a:extLst>
          </p:cNvPr>
          <p:cNvCxnSpPr>
            <a:cxnSpLocks/>
          </p:cNvCxnSpPr>
          <p:nvPr/>
        </p:nvCxnSpPr>
        <p:spPr bwMode="auto">
          <a:xfrm>
            <a:off x="6705203" y="5740515"/>
            <a:ext cx="66326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334162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89644-4489-4788-8502-34C0351C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9" y="2318801"/>
            <a:ext cx="3334315" cy="4306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2B906-7E47-4F63-9421-524CBCAC5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5" r="2173"/>
          <a:stretch/>
        </p:blipFill>
        <p:spPr>
          <a:xfrm>
            <a:off x="1357578" y="3168114"/>
            <a:ext cx="7711540" cy="2798784"/>
          </a:xfrm>
          <a:prstGeom prst="rect">
            <a:avLst/>
          </a:prstGeom>
        </p:spPr>
      </p:pic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Elevation Certificate 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56C7A-6FE4-4669-8934-DA368494A2D0}"/>
              </a:ext>
            </a:extLst>
          </p:cNvPr>
          <p:cNvCxnSpPr>
            <a:cxnSpLocks/>
          </p:cNvCxnSpPr>
          <p:nvPr/>
        </p:nvCxnSpPr>
        <p:spPr bwMode="auto">
          <a:xfrm>
            <a:off x="1499036" y="3379050"/>
            <a:ext cx="295755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6CC4B0-88B4-40D8-B313-5AA082AF27E0}"/>
              </a:ext>
            </a:extLst>
          </p:cNvPr>
          <p:cNvCxnSpPr>
            <a:cxnSpLocks/>
          </p:cNvCxnSpPr>
          <p:nvPr/>
        </p:nvCxnSpPr>
        <p:spPr bwMode="auto">
          <a:xfrm>
            <a:off x="1472532" y="4643608"/>
            <a:ext cx="2468880" cy="35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10872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5-32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08125" y="1684338"/>
            <a:ext cx="7292975" cy="1744662"/>
          </a:xfrm>
          <a:noFill/>
          <a:ln/>
        </p:spPr>
        <p:txBody>
          <a:bodyPr/>
          <a:lstStyle/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Enclosures and crawlspaces</a:t>
            </a:r>
          </a:p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Problem: water pressure increases       			with depth</a:t>
            </a:r>
          </a:p>
        </p:txBody>
      </p:sp>
      <p:pic>
        <p:nvPicPr>
          <p:cNvPr id="10" name="Picture 9" descr="Graphic showing the effects of hydrostatic pressure on a building." title="Water Pressure graphic">
            <a:extLst>
              <a:ext uri="{FF2B5EF4-FFF2-40B4-BE49-F238E27FC236}">
                <a16:creationId xmlns:a16="http://schemas.microsoft.com/office/drawing/2014/main" id="{B78BF057-6C59-429A-8434-916D97FE8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63" y="3429000"/>
            <a:ext cx="4925074" cy="3344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7689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Crawlspaces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67"/>
          <a:stretch/>
        </p:blipFill>
        <p:spPr>
          <a:xfrm>
            <a:off x="212035" y="2697847"/>
            <a:ext cx="6274594" cy="3758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4608" b="428"/>
          <a:stretch/>
        </p:blipFill>
        <p:spPr>
          <a:xfrm>
            <a:off x="4301777" y="2700742"/>
            <a:ext cx="4649757" cy="375596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7809" y="3896139"/>
            <a:ext cx="768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6111" y="4315665"/>
            <a:ext cx="1873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Basement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2942" y="2234734"/>
            <a:ext cx="2556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Floor</a:t>
            </a:r>
          </a:p>
        </p:txBody>
      </p:sp>
      <p:cxnSp>
        <p:nvCxnSpPr>
          <p:cNvPr id="19" name="Straight Arrow Connector 27"/>
          <p:cNvCxnSpPr>
            <a:cxnSpLocks/>
            <a:stCxn id="12" idx="1"/>
          </p:cNvCxnSpPr>
          <p:nvPr/>
        </p:nvCxnSpPr>
        <p:spPr>
          <a:xfrm flipH="1">
            <a:off x="2419326" y="2465567"/>
            <a:ext cx="1023616" cy="343894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7"/>
          <p:cNvCxnSpPr>
            <a:cxnSpLocks/>
          </p:cNvCxnSpPr>
          <p:nvPr/>
        </p:nvCxnSpPr>
        <p:spPr>
          <a:xfrm rot="5400000">
            <a:off x="3599768" y="3705784"/>
            <a:ext cx="2822712" cy="579493"/>
          </a:xfrm>
          <a:prstGeom prst="curvedConnector3">
            <a:avLst>
              <a:gd name="adj1" fmla="val 49530"/>
            </a:avLst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69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Elevation Certificate 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89644-4489-4788-8502-34C0351C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9" y="2318801"/>
            <a:ext cx="3334315" cy="4306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00C57-BA27-4A23-AB81-F07FA4605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120" y="2589006"/>
            <a:ext cx="7274498" cy="376641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A2599-6044-4B6E-A8BA-3A9C1E19E635}"/>
              </a:ext>
            </a:extLst>
          </p:cNvPr>
          <p:cNvCxnSpPr>
            <a:cxnSpLocks/>
          </p:cNvCxnSpPr>
          <p:nvPr/>
        </p:nvCxnSpPr>
        <p:spPr bwMode="auto">
          <a:xfrm>
            <a:off x="2071848" y="4578028"/>
            <a:ext cx="383328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8478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Crawlspaces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48"/>
          <a:stretch/>
        </p:blipFill>
        <p:spPr>
          <a:xfrm>
            <a:off x="288326" y="2319131"/>
            <a:ext cx="7279591" cy="4339946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 bwMode="auto">
          <a:xfrm>
            <a:off x="842296" y="5271670"/>
            <a:ext cx="1737360" cy="35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>
            <a:off x="723028" y="4392168"/>
            <a:ext cx="1645920" cy="355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6ABCFA5-DC9D-413C-A8DF-2D25D88D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151" y="1684337"/>
            <a:ext cx="3908219" cy="50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90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7"/>
          <a:stretch/>
        </p:blipFill>
        <p:spPr bwMode="auto">
          <a:xfrm>
            <a:off x="1847919" y="2445854"/>
            <a:ext cx="6360222" cy="41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4081670" y="5194852"/>
            <a:ext cx="5062330" cy="55659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8242852" y="5727099"/>
            <a:ext cx="90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65957-49D5-47DC-B099-FF1988989821}"/>
              </a:ext>
            </a:extLst>
          </p:cNvPr>
          <p:cNvSpPr txBox="1"/>
          <p:nvPr/>
        </p:nvSpPr>
        <p:spPr>
          <a:xfrm>
            <a:off x="3522794" y="1786555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Nonresidential buildings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438048" y="2224507"/>
            <a:ext cx="727075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63550" lvl="2" indent="-4635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Elevated like a residential building</a:t>
            </a:r>
          </a:p>
          <a:p>
            <a:pPr marL="0" lvl="2" algn="ctr">
              <a:spcAft>
                <a:spcPts val="1200"/>
              </a:spcAft>
            </a:pPr>
            <a:r>
              <a:rPr lang="en-US" dirty="0">
                <a:latin typeface="+mn-lt"/>
              </a:rPr>
              <a:t>OR</a:t>
            </a:r>
          </a:p>
          <a:p>
            <a:pPr marL="463550" lvl="2" indent="-4635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</a:rPr>
              <a:t>Dry floodproofed to the base flood elevation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plus ___ feet</a:t>
            </a: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5-38</a:t>
            </a:r>
          </a:p>
        </p:txBody>
      </p:sp>
    </p:spTree>
    <p:extLst>
      <p:ext uri="{BB962C8B-B14F-4D97-AF65-F5344CB8AC3E}">
        <p14:creationId xmlns:p14="http://schemas.microsoft.com/office/powerpoint/2010/main" val="17590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0B986-638D-46F9-9C15-7E05CDF0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72" y="1136341"/>
            <a:ext cx="4318327" cy="557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48C92-091D-4CA5-BBED-961FFE270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98" y="1136341"/>
            <a:ext cx="4408622" cy="5577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AF3E0-4F87-468B-8E7E-356A3476C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51489" r="2305" b="33305"/>
          <a:stretch/>
        </p:blipFill>
        <p:spPr>
          <a:xfrm>
            <a:off x="293515" y="2536902"/>
            <a:ext cx="8684658" cy="178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C43A9-612E-4BB1-A153-7EC3309C1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3" t="36451" r="2604" b="44948"/>
          <a:stretch/>
        </p:blipFill>
        <p:spPr>
          <a:xfrm>
            <a:off x="293514" y="4404667"/>
            <a:ext cx="8659193" cy="213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235F1FD6-CCA3-4CAE-84BC-4E2145FB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62" y="2671098"/>
            <a:ext cx="8556970" cy="2585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687710D-5DE1-416A-9315-B4E028E3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38" y="4456989"/>
            <a:ext cx="8556970" cy="25853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79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telephone pole in flo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t="11261" b="32299"/>
          <a:stretch/>
        </p:blipFill>
        <p:spPr bwMode="auto">
          <a:xfrm>
            <a:off x="152866" y="4572000"/>
            <a:ext cx="4213501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5-27</a:t>
            </a:r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19238" y="1814513"/>
            <a:ext cx="7292975" cy="4178300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“Building” and “structure”</a:t>
            </a: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093994" y="2441015"/>
            <a:ext cx="72707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Walled and roofed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Gas/liquid storage tanks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Principally above ground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Manufactured homes</a:t>
            </a:r>
          </a:p>
        </p:txBody>
      </p:sp>
      <p:pic>
        <p:nvPicPr>
          <p:cNvPr id="9" name="Picture 7" descr="100_92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9965" r="14973" b="31944"/>
          <a:stretch>
            <a:fillRect/>
          </a:stretch>
        </p:blipFill>
        <p:spPr bwMode="auto">
          <a:xfrm>
            <a:off x="5651337" y="2472271"/>
            <a:ext cx="3212469" cy="16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&quot;Not Allowed&quot; Symbol 12"/>
          <p:cNvSpPr>
            <a:spLocks noChangeAspect="1"/>
          </p:cNvSpPr>
          <p:nvPr/>
        </p:nvSpPr>
        <p:spPr bwMode="auto">
          <a:xfrm>
            <a:off x="467486" y="5024649"/>
            <a:ext cx="1468911" cy="1289261"/>
          </a:xfrm>
          <a:prstGeom prst="noSmoking">
            <a:avLst>
              <a:gd name="adj" fmla="val 9982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83" y="4572000"/>
            <a:ext cx="3837624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underground pump st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5" b="8117"/>
          <a:stretch/>
        </p:blipFill>
        <p:spPr bwMode="auto">
          <a:xfrm>
            <a:off x="3264982" y="4572000"/>
            <a:ext cx="3224387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&quot;Not Allowed&quot; Symbol 14"/>
          <p:cNvSpPr>
            <a:spLocks noChangeAspect="1"/>
          </p:cNvSpPr>
          <p:nvPr/>
        </p:nvSpPr>
        <p:spPr bwMode="auto">
          <a:xfrm>
            <a:off x="3836358" y="5088878"/>
            <a:ext cx="1468911" cy="1289261"/>
          </a:xfrm>
          <a:prstGeom prst="noSmoking">
            <a:avLst>
              <a:gd name="adj" fmla="val 9982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5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18" y="4572000"/>
            <a:ext cx="4263937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4" grpId="0" uiExpand="1" build="p" autoUpdateAnimBg="0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Manufactured homes</a:t>
            </a:r>
          </a:p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497498" y="2249892"/>
            <a:ext cx="4156402" cy="27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Aft>
                <a:spcPts val="1400"/>
              </a:spcAf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Defined in “Definitions”</a:t>
            </a:r>
          </a:p>
          <a:p>
            <a:pPr marL="344488" indent="-344488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Elevated like a residence</a:t>
            </a:r>
          </a:p>
          <a:p>
            <a:pPr marL="344488" indent="-344488">
              <a:spcAft>
                <a:spcPts val="1200"/>
              </a:spcAf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	With Elevation Certificate </a:t>
            </a:r>
          </a:p>
          <a:p>
            <a:pPr marL="344488" indent="-344488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Securely anchored</a:t>
            </a:r>
          </a:p>
          <a:p>
            <a:pPr marL="344488" indent="-344488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Not in a floodway                              on the FIRM</a:t>
            </a:r>
            <a:endParaRPr lang="en-US" sz="6600" dirty="0">
              <a:latin typeface="+mn-lt"/>
              <a:cs typeface="Segoe UI Semilight" panose="020B0402040204020203" pitchFamily="34" charset="0"/>
            </a:endParaRPr>
          </a:p>
        </p:txBody>
      </p:sp>
      <p:pic>
        <p:nvPicPr>
          <p:cNvPr id="7" name="Picture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00" y="1853447"/>
            <a:ext cx="3342923" cy="172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ID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90" y="3630314"/>
            <a:ext cx="3787533" cy="30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5-45</a:t>
            </a:r>
          </a:p>
        </p:txBody>
      </p:sp>
    </p:spTree>
    <p:extLst>
      <p:ext uri="{BB962C8B-B14F-4D97-AF65-F5344CB8AC3E}">
        <p14:creationId xmlns:p14="http://schemas.microsoft.com/office/powerpoint/2010/main" val="39081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29" y="1677879"/>
            <a:ext cx="3904917" cy="50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92868-56A2-4F91-AB81-45B69390E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29" y="1677879"/>
            <a:ext cx="388374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65441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Recreational vehicles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5-48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497498" y="2249892"/>
            <a:ext cx="7246452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Aft>
                <a:spcPts val="1400"/>
              </a:spcAft>
              <a:tabLst>
                <a:tab pos="344488" algn="l"/>
              </a:tabLs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Defined in “Definitions”</a:t>
            </a:r>
          </a:p>
          <a:p>
            <a:pPr marL="344488" indent="-344488"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344488" algn="l"/>
              </a:tabLs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Be on site &lt; 180 days</a:t>
            </a:r>
          </a:p>
          <a:p>
            <a:pPr marL="0" indent="0">
              <a:spcAft>
                <a:spcPts val="1000"/>
              </a:spcAft>
              <a:tabLst>
                <a:tab pos="344488" algn="l"/>
              </a:tabLs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		OR</a:t>
            </a:r>
          </a:p>
          <a:p>
            <a:pPr marL="344488" indent="-344488"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344488" algn="l"/>
              </a:tabLs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Be licensed and on wheels</a:t>
            </a:r>
          </a:p>
          <a:p>
            <a:pPr marL="0" indent="0">
              <a:spcAft>
                <a:spcPts val="1000"/>
              </a:spcAft>
              <a:tabLst>
                <a:tab pos="344488" algn="l"/>
              </a:tabLs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		OR</a:t>
            </a:r>
          </a:p>
          <a:p>
            <a:pPr marL="344488" indent="-344488"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344488" algn="l"/>
              </a:tabLs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Meet the requirements for manufactured homes</a:t>
            </a:r>
          </a:p>
        </p:txBody>
      </p:sp>
      <p:pic>
        <p:nvPicPr>
          <p:cNvPr id="1026" name="Picture 2" descr="https://i.ytimg.com/vi/aq058p4kcnw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05" b="21370"/>
          <a:stretch/>
        </p:blipFill>
        <p:spPr bwMode="auto">
          <a:xfrm>
            <a:off x="5531564" y="1706563"/>
            <a:ext cx="3450925" cy="18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pequea.net/images/Products/Sheds/Custom_Carrige_Gar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7606" r="6160" b="7475"/>
          <a:stretch/>
        </p:blipFill>
        <p:spPr bwMode="auto">
          <a:xfrm>
            <a:off x="5658676" y="1029880"/>
            <a:ext cx="3071502" cy="226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Accessory structures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5-44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431238" y="2249892"/>
            <a:ext cx="7540484" cy="436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Aft>
                <a:spcPts val="1400"/>
              </a:spcAf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Defined</a:t>
            </a:r>
          </a:p>
          <a:p>
            <a:pPr marL="463550" indent="-2905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u="sng" dirty="0">
                <a:latin typeface="+mn-lt"/>
                <a:cs typeface="Segoe UI Semilight" panose="020B0402040204020203" pitchFamily="34" charset="0"/>
              </a:rPr>
              <a:t>&lt;</a:t>
            </a:r>
            <a:r>
              <a:rPr lang="en-US" dirty="0">
                <a:latin typeface="+mn-lt"/>
                <a:cs typeface="Segoe UI Semilight" panose="020B0402040204020203" pitchFamily="34" charset="0"/>
              </a:rPr>
              <a:t> 500 square feet</a:t>
            </a:r>
          </a:p>
          <a:p>
            <a:pPr marL="463550" indent="-290513"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Used only for parking and storage in relation to the principal building</a:t>
            </a:r>
          </a:p>
          <a:p>
            <a:pPr marL="0" indent="0">
              <a:spcAft>
                <a:spcPts val="1400"/>
              </a:spcAf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Exempt from elevation requirement if</a:t>
            </a:r>
          </a:p>
          <a:p>
            <a:pPr marL="463550" indent="-2905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Resistant to flood damage below BFE + freeboard</a:t>
            </a:r>
          </a:p>
          <a:p>
            <a:pPr marL="463550" indent="-290513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Utilities above BFE + freeboard</a:t>
            </a:r>
          </a:p>
          <a:p>
            <a:pPr marL="463550" indent="-290513">
              <a:spcAft>
                <a:spcPts val="14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Meets all crawlspace and opening requirements</a:t>
            </a:r>
          </a:p>
          <a:p>
            <a:pPr marL="171450" indent="-171450">
              <a:spcAft>
                <a:spcPts val="1400"/>
              </a:spcAft>
            </a:pPr>
            <a:r>
              <a:rPr lang="en-US" dirty="0">
                <a:latin typeface="+mn-lt"/>
                <a:cs typeface="Segoe UI Semilight" panose="020B0402040204020203" pitchFamily="34" charset="0"/>
              </a:rPr>
              <a:t>Variance needed if not specified in the ordinance</a:t>
            </a:r>
          </a:p>
        </p:txBody>
      </p:sp>
    </p:spTree>
    <p:extLst>
      <p:ext uri="{BB962C8B-B14F-4D97-AF65-F5344CB8AC3E}">
        <p14:creationId xmlns:p14="http://schemas.microsoft.com/office/powerpoint/2010/main" val="36450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1508125" y="1684338"/>
            <a:ext cx="7292975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&l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 indent="-166688">
              <a:spcAft>
                <a:spcPct val="20000"/>
              </a:spcAft>
              <a:buFont typeface="Monotype Sorts" pitchFamily="2" charset="2"/>
              <a:buNone/>
              <a:tabLst>
                <a:tab pos="690563" algn="l"/>
              </a:tabLst>
            </a:pPr>
            <a:r>
              <a:rPr lang="en-US" altLang="en-US" dirty="0">
                <a:cs typeface="Times New Roman" panose="02020603050405020304" pitchFamily="18" charset="0"/>
              </a:rPr>
              <a:t>Accessory structures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5-44</a:t>
            </a:r>
          </a:p>
        </p:txBody>
      </p:sp>
      <p:pic>
        <p:nvPicPr>
          <p:cNvPr id="3" name="Picture 4" descr="Image result for steel two car garage">
            <a:extLst>
              <a:ext uri="{FF2B5EF4-FFF2-40B4-BE49-F238E27FC236}">
                <a16:creationId xmlns:a16="http://schemas.microsoft.com/office/drawing/2014/main" id="{DFCA8C2B-DCD8-41BC-8A39-CB2E01A9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1" y="3133328"/>
            <a:ext cx="4992580" cy="331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1A5294-1E3F-45FA-A899-55534CF7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306" y="1605884"/>
            <a:ext cx="3928693" cy="50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ttp://www.lakecountyil.gov/Stormwater/LakeCountyWatersheds/BMPs/PublishingImages/buildingelev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r="3424" b="41016"/>
          <a:stretch>
            <a:fillRect/>
          </a:stretch>
        </p:blipFill>
        <p:spPr bwMode="auto">
          <a:xfrm>
            <a:off x="3868530" y="2033013"/>
            <a:ext cx="5214041" cy="24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 buildings drawings"/>
          <p:cNvPicPr>
            <a:picLocks noChangeAspect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1" y="2033013"/>
            <a:ext cx="3625575" cy="429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7" descr="P1010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06" y="3278513"/>
            <a:ext cx="2970213" cy="22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1" b="17234"/>
          <a:stretch/>
        </p:blipFill>
        <p:spPr>
          <a:xfrm>
            <a:off x="5541417" y="4627580"/>
            <a:ext cx="3490250" cy="1700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C67664-FFA0-4BB5-A92E-957B779FF374}"/>
              </a:ext>
            </a:extLst>
          </p:cNvPr>
          <p:cNvSpPr txBox="1"/>
          <p:nvPr/>
        </p:nvSpPr>
        <p:spPr>
          <a:xfrm>
            <a:off x="2920747" y="5477611"/>
            <a:ext cx="3302506" cy="757130"/>
          </a:xfrm>
          <a:prstGeom prst="rect">
            <a:avLst/>
          </a:prstGeom>
          <a:solidFill>
            <a:srgbClr val="00621A"/>
          </a:solidFill>
        </p:spPr>
        <p:txBody>
          <a:bodyPr wrap="none">
            <a:spAutoFit/>
          </a:bodyPr>
          <a:lstStyle/>
          <a:p>
            <a:pPr marL="0" indent="0" algn="ctr">
              <a:lnSpc>
                <a:spcPct val="90000"/>
              </a:lnSpc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4800" dirty="0">
                <a:cs typeface="Times New Roman" panose="02020603050405020304" pitchFamily="18" charset="0"/>
              </a:rPr>
              <a:t>Questions?</a:t>
            </a:r>
            <a:endParaRPr lang="en-US" altLang="en-US" sz="4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1478" y="1814513"/>
            <a:ext cx="7646505" cy="781050"/>
          </a:xfrm>
          <a:noFill/>
          <a:ln/>
        </p:spPr>
        <p:txBody>
          <a:bodyPr/>
          <a:lstStyle/>
          <a:p>
            <a:pPr marL="285750" indent="-285750" algn="ctr">
              <a:spcAft>
                <a:spcPct val="20000"/>
              </a:spcAft>
              <a:buNone/>
            </a:pPr>
            <a:r>
              <a:rPr lang="en-US" sz="3600" dirty="0"/>
              <a:t>Building rules apply: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32C94C6-7794-4393-8BED-6B54FA33D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78" y="2524727"/>
            <a:ext cx="7270750" cy="30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Construction of a new building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Substantial improvement 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Repairing substantial damage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Placing a manufactured home on a site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Placing a recreational vehicle or travel trailer on a site for more than 180 days</a:t>
            </a:r>
          </a:p>
        </p:txBody>
      </p:sp>
    </p:spTree>
    <p:extLst>
      <p:ext uri="{BB962C8B-B14F-4D97-AF65-F5344CB8AC3E}">
        <p14:creationId xmlns:p14="http://schemas.microsoft.com/office/powerpoint/2010/main" val="3527865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ttp://www.lakecountyil.gov/Stormwater/LakeCountyWatersheds/BMPs/PublishingImages/buildingelev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r="3424" b="41016"/>
          <a:stretch>
            <a:fillRect/>
          </a:stretch>
        </p:blipFill>
        <p:spPr bwMode="auto">
          <a:xfrm>
            <a:off x="3868530" y="2414754"/>
            <a:ext cx="5214041" cy="24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91478" y="1814513"/>
            <a:ext cx="7646505" cy="781050"/>
          </a:xfrm>
          <a:noFill/>
          <a:ln/>
        </p:spPr>
        <p:txBody>
          <a:bodyPr/>
          <a:lstStyle/>
          <a:p>
            <a:pPr marL="457200" lvl="1" indent="-457200">
              <a:buNone/>
            </a:pPr>
            <a:r>
              <a:rPr lang="en-US" sz="3200" dirty="0"/>
              <a:t>Residential buildings</a:t>
            </a:r>
          </a:p>
          <a:p>
            <a:pPr marL="457200" lvl="1" indent="-457200">
              <a:buNone/>
            </a:pPr>
            <a:r>
              <a:rPr lang="en-US" sz="3200" dirty="0"/>
              <a:t>				Lowest floor &gt; BFE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5-27</a:t>
            </a:r>
          </a:p>
        </p:txBody>
      </p:sp>
      <p:pic>
        <p:nvPicPr>
          <p:cNvPr id="8" name="Picture 7" descr="3 buildings drawings"/>
          <p:cNvPicPr>
            <a:picLocks noChangeAspect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1" y="2414754"/>
            <a:ext cx="3625575" cy="429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7" descr="P1010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06" y="3660254"/>
            <a:ext cx="2970213" cy="22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1" b="17234"/>
          <a:stretch/>
        </p:blipFill>
        <p:spPr>
          <a:xfrm>
            <a:off x="5541417" y="5009321"/>
            <a:ext cx="3490250" cy="17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1411544" y="2370279"/>
            <a:ext cx="7270750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61963" indent="-4619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6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2">
              <a:spcAft>
                <a:spcPts val="1200"/>
              </a:spcAft>
            </a:pPr>
            <a:endParaRPr lang="en-US" dirty="0"/>
          </a:p>
          <a:p>
            <a:pPr marL="0" lvl="2">
              <a:spcAft>
                <a:spcPts val="1200"/>
              </a:spcAft>
            </a:pPr>
            <a:endParaRPr lang="en-US" dirty="0"/>
          </a:p>
          <a:p>
            <a:pPr marL="0" lvl="2">
              <a:spcAft>
                <a:spcPts val="1200"/>
              </a:spcAft>
            </a:pPr>
            <a:endParaRPr lang="en-US" dirty="0"/>
          </a:p>
          <a:p>
            <a:pPr marL="0" lvl="2">
              <a:spcAft>
                <a:spcPts val="1200"/>
              </a:spcAft>
            </a:pPr>
            <a:endParaRPr lang="en-US" dirty="0"/>
          </a:p>
          <a:p>
            <a:pPr marL="0" lvl="2">
              <a:spcBef>
                <a:spcPts val="600"/>
              </a:spcBef>
              <a:spcAft>
                <a:spcPts val="1200"/>
              </a:spcAft>
            </a:pPr>
            <a:r>
              <a:rPr lang="en-US" sz="2800" dirty="0">
                <a:latin typeface="+mn-lt"/>
              </a:rPr>
              <a:t>Freeboard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6149009" y="3151329"/>
            <a:ext cx="1613919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cxnSpLocks/>
          </p:cNvCxnSpPr>
          <p:nvPr/>
        </p:nvCxnSpPr>
        <p:spPr bwMode="auto">
          <a:xfrm flipV="1">
            <a:off x="4518991" y="3497221"/>
            <a:ext cx="3582423" cy="1613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65" t="3195" r="5151" b="5121"/>
          <a:stretch/>
        </p:blipFill>
        <p:spPr>
          <a:xfrm>
            <a:off x="3916207" y="1779934"/>
            <a:ext cx="4943931" cy="4876800"/>
          </a:xfrm>
          <a:prstGeom prst="rect">
            <a:avLst/>
          </a:prstGeom>
        </p:spPr>
      </p:pic>
      <p:cxnSp>
        <p:nvCxnSpPr>
          <p:cNvPr id="8" name="Straight Arrow Connector 27"/>
          <p:cNvCxnSpPr>
            <a:cxnSpLocks/>
          </p:cNvCxnSpPr>
          <p:nvPr/>
        </p:nvCxnSpPr>
        <p:spPr>
          <a:xfrm flipV="1">
            <a:off x="3151869" y="4558750"/>
            <a:ext cx="1155088" cy="31046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7"/>
          <p:cNvCxnSpPr>
            <a:cxnSpLocks/>
          </p:cNvCxnSpPr>
          <p:nvPr/>
        </p:nvCxnSpPr>
        <p:spPr>
          <a:xfrm flipV="1">
            <a:off x="3151869" y="4850296"/>
            <a:ext cx="1155088" cy="37842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7"/>
          <p:cNvCxnSpPr>
            <a:cxnSpLocks/>
          </p:cNvCxnSpPr>
          <p:nvPr/>
        </p:nvCxnSpPr>
        <p:spPr>
          <a:xfrm>
            <a:off x="3151869" y="4888138"/>
            <a:ext cx="1155088" cy="313685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334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5-31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How high? Where is the “Lowest floor?”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89644-4489-4788-8502-34C0351C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9" y="2318801"/>
            <a:ext cx="3334315" cy="4306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00C57-BA27-4A23-AB81-F07FA4605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120" y="2589006"/>
            <a:ext cx="7274498" cy="376641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A0DF19-ED99-428D-A5DF-2BAE6AF91523}"/>
              </a:ext>
            </a:extLst>
          </p:cNvPr>
          <p:cNvCxnSpPr>
            <a:cxnSpLocks/>
          </p:cNvCxnSpPr>
          <p:nvPr/>
        </p:nvCxnSpPr>
        <p:spPr bwMode="auto">
          <a:xfrm>
            <a:off x="2061488" y="4567668"/>
            <a:ext cx="383328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A2599-6044-4B6E-A8BA-3A9C1E19E635}"/>
              </a:ext>
            </a:extLst>
          </p:cNvPr>
          <p:cNvCxnSpPr>
            <a:cxnSpLocks/>
          </p:cNvCxnSpPr>
          <p:nvPr/>
        </p:nvCxnSpPr>
        <p:spPr bwMode="auto">
          <a:xfrm>
            <a:off x="2062971" y="4782214"/>
            <a:ext cx="383328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5-31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How high? Where is the “Lowest floor?”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149" b="7246"/>
          <a:stretch/>
        </p:blipFill>
        <p:spPr>
          <a:xfrm>
            <a:off x="4894829" y="2664664"/>
            <a:ext cx="4136104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8616" y="2938464"/>
            <a:ext cx="3829878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Elevation Certificate </a:t>
            </a:r>
          </a:p>
          <a:p>
            <a:pPr>
              <a:spcAft>
                <a:spcPts val="800"/>
              </a:spcAft>
            </a:pPr>
            <a:r>
              <a:rPr lang="en-US" dirty="0"/>
              <a:t>Section C2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Top of bottom floor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Top of next higher floor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1532" y="2902225"/>
            <a:ext cx="1404730" cy="5486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Slab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68208" y="5508581"/>
            <a:ext cx="1192695" cy="1179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45018" y="5128594"/>
            <a:ext cx="708992" cy="7709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675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333375" y="1706563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5-31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60500" y="1706563"/>
            <a:ext cx="7292975" cy="849313"/>
          </a:xfrm>
          <a:noFill/>
          <a:ln/>
        </p:spPr>
        <p:txBody>
          <a:bodyPr/>
          <a:lstStyle/>
          <a:p>
            <a:pPr marL="285750" indent="-285750">
              <a:spcAft>
                <a:spcPct val="20000"/>
              </a:spcAft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How high? Where is the “Lowest floor?”</a:t>
            </a:r>
          </a:p>
          <a:p>
            <a:pPr marL="285750" indent="-285750">
              <a:spcAft>
                <a:spcPct val="20000"/>
              </a:spcAft>
              <a:buFont typeface="Monotype Sorts" pitchFamily="2" charset="2"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616" y="2938464"/>
            <a:ext cx="3829878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Elevation Certificate </a:t>
            </a:r>
          </a:p>
          <a:p>
            <a:pPr>
              <a:spcAft>
                <a:spcPts val="800"/>
              </a:spcAft>
            </a:pPr>
            <a:r>
              <a:rPr lang="en-US" dirty="0"/>
              <a:t>Section C2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Top of bottom floor</a:t>
            </a:r>
          </a:p>
          <a:p>
            <a:pPr marL="344488" indent="-344488">
              <a:spcAft>
                <a:spcPts val="800"/>
              </a:spcAft>
              <a:buAutoNum type="alphaLcParenR"/>
            </a:pPr>
            <a:r>
              <a:rPr lang="en-US" dirty="0"/>
              <a:t>Top of next higher floor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889"/>
          <a:stretch/>
        </p:blipFill>
        <p:spPr>
          <a:xfrm>
            <a:off x="5106987" y="2594390"/>
            <a:ext cx="3818755" cy="4023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50674" y="6156085"/>
            <a:ext cx="4750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6896" y="6156085"/>
            <a:ext cx="4750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50674" y="3186407"/>
            <a:ext cx="47506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7792278" y="2695560"/>
            <a:ext cx="961197" cy="904666"/>
          </a:xfrm>
          <a:prstGeom prst="ellipse">
            <a:avLst/>
          </a:prstGeom>
          <a:noFill/>
          <a:ln w="12700" cap="flat" cmpd="sng" algn="ctr">
            <a:solidFill>
              <a:srgbClr val="060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60C00"/>
                </a:solidFill>
                <a:effectLst/>
                <a:latin typeface="Arial" panose="020B0604020202020204" pitchFamily="34" charset="0"/>
              </a:rPr>
              <a:t>C2.b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 flipV="1">
            <a:off x="7561090" y="3279172"/>
            <a:ext cx="231188" cy="41381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60C00"/>
            </a:solidFill>
            <a:prstDash val="solid"/>
            <a:round/>
            <a:headEnd type="triangle" w="lg" len="med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627534" y="2853744"/>
            <a:ext cx="180693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Crawlspace</a:t>
            </a:r>
          </a:p>
        </p:txBody>
      </p:sp>
    </p:spTree>
    <p:extLst>
      <p:ext uri="{BB962C8B-B14F-4D97-AF65-F5344CB8AC3E}">
        <p14:creationId xmlns:p14="http://schemas.microsoft.com/office/powerpoint/2010/main" val="87221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background">
  <a:themeElements>
    <a:clrScheme name="background 1">
      <a:dk1>
        <a:srgbClr val="003300"/>
      </a:dk1>
      <a:lt1>
        <a:srgbClr val="FFFFFF"/>
      </a:lt1>
      <a:dk2>
        <a:srgbClr val="336600"/>
      </a:dk2>
      <a:lt2>
        <a:srgbClr val="FFCC66"/>
      </a:lt2>
      <a:accent1>
        <a:srgbClr val="996633"/>
      </a:accent1>
      <a:accent2>
        <a:srgbClr val="0099CC"/>
      </a:accent2>
      <a:accent3>
        <a:srgbClr val="ADB8AA"/>
      </a:accent3>
      <a:accent4>
        <a:srgbClr val="DADADA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backgrou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ackground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ground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G:\background.pot</Template>
  <TotalTime>4514</TotalTime>
  <Words>690</Words>
  <Application>Microsoft Office PowerPoint</Application>
  <PresentationFormat>On-screen Show (4:3)</PresentationFormat>
  <Paragraphs>265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Monotype Sorts</vt:lpstr>
      <vt:lpstr>Times New Roman</vt:lpstr>
      <vt:lpstr>Wingdings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French Wetmore</dc:creator>
  <cp:lastModifiedBy>French Wetmore</cp:lastModifiedBy>
  <cp:revision>200</cp:revision>
  <cp:lastPrinted>2020-10-07T21:59:08Z</cp:lastPrinted>
  <dcterms:created xsi:type="dcterms:W3CDTF">1601-01-01T00:00:00Z</dcterms:created>
  <dcterms:modified xsi:type="dcterms:W3CDTF">2020-10-13T21:35:08Z</dcterms:modified>
</cp:coreProperties>
</file>