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9"/>
  </p:notesMasterIdLst>
  <p:handoutMasterIdLst>
    <p:handoutMasterId r:id="rId10"/>
  </p:handoutMasterIdLst>
  <p:sldIdLst>
    <p:sldId id="574" r:id="rId2"/>
    <p:sldId id="594" r:id="rId3"/>
    <p:sldId id="592" r:id="rId4"/>
    <p:sldId id="588" r:id="rId5"/>
    <p:sldId id="589" r:id="rId6"/>
    <p:sldId id="591" r:id="rId7"/>
    <p:sldId id="593" r:id="rId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5">
          <p15:clr>
            <a:srgbClr val="A4A3A4"/>
          </p15:clr>
        </p15:guide>
        <p15:guide id="2" pos="6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CC99"/>
    <a:srgbClr val="FFCCFF"/>
    <a:srgbClr val="D8B7B4"/>
    <a:srgbClr val="DCBFBC"/>
    <a:srgbClr val="FF99CC"/>
    <a:srgbClr val="FF7C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731" autoAdjust="0"/>
  </p:normalViewPr>
  <p:slideViewPr>
    <p:cSldViewPr snapToGrid="0">
      <p:cViewPr varScale="1">
        <p:scale>
          <a:sx n="76" d="100"/>
          <a:sy n="76" d="100"/>
        </p:scale>
        <p:origin x="1642" y="53"/>
      </p:cViewPr>
      <p:guideLst>
        <p:guide orient="horz" pos="1615"/>
        <p:guide pos="65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946" y="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5" Type="http://schemas.openxmlformats.org/officeDocument/2006/relationships/slide" Target="slides/slide5.xml"/><Relationship Id="rId4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141" cy="48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7" tIns="48317" rIns="96637" bIns="48317" numCol="1" anchor="t" anchorCtr="0" compatLnSpc="1">
            <a:prstTxWarp prst="textNoShape">
              <a:avLst/>
            </a:prstTxWarp>
          </a:bodyPr>
          <a:lstStyle>
            <a:lvl1pPr defTabSz="965567">
              <a:defRPr sz="1200"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Basic Workshop Introduction</a:t>
            </a:r>
            <a:endParaRPr lang="en-US" alt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059" y="1"/>
            <a:ext cx="3170141" cy="48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7" tIns="48317" rIns="96637" bIns="48317" numCol="1" anchor="t" anchorCtr="0" compatLnSpc="1">
            <a:prstTxWarp prst="textNoShape">
              <a:avLst/>
            </a:prstTxWarp>
          </a:bodyPr>
          <a:lstStyle>
            <a:lvl1pPr algn="r" defTabSz="965567">
              <a:defRPr sz="1200"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10/15/2020</a:t>
            </a:r>
            <a:endParaRPr lang="en-US" altLang="en-US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486"/>
            <a:ext cx="3170141" cy="48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7" tIns="48317" rIns="96637" bIns="48317" numCol="1" anchor="b" anchorCtr="0" compatLnSpc="1">
            <a:prstTxWarp prst="textNoShape">
              <a:avLst/>
            </a:prstTxWarp>
          </a:bodyPr>
          <a:lstStyle>
            <a:lvl1pPr defTabSz="965567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059" y="9120486"/>
            <a:ext cx="3170141" cy="48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7" tIns="48317" rIns="96637" bIns="48317" numCol="1" anchor="b" anchorCtr="0" compatLnSpc="1">
            <a:prstTxWarp prst="textNoShape">
              <a:avLst/>
            </a:prstTxWarp>
          </a:bodyPr>
          <a:lstStyle>
            <a:lvl1pPr algn="r" defTabSz="965567">
              <a:defRPr sz="1200">
                <a:latin typeface="Times New Roman" panose="02020603050405020304" pitchFamily="18" charset="0"/>
              </a:defRPr>
            </a:lvl1pPr>
          </a:lstStyle>
          <a:p>
            <a:fld id="{7F1D3146-5E7D-4F01-9B80-B3F38BB59D0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141" cy="48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7" tIns="48317" rIns="96637" bIns="48317" numCol="1" anchor="t" anchorCtr="0" compatLnSpc="1">
            <a:prstTxWarp prst="textNoShape">
              <a:avLst/>
            </a:prstTxWarp>
          </a:bodyPr>
          <a:lstStyle>
            <a:lvl1pPr defTabSz="965567">
              <a:defRPr sz="1200"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Basic Workshop Introduction</a:t>
            </a:r>
            <a:endParaRPr lang="en-US" alt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059" y="1"/>
            <a:ext cx="3170141" cy="48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7" tIns="48317" rIns="96637" bIns="48317" numCol="1" anchor="t" anchorCtr="0" compatLnSpc="1">
            <a:prstTxWarp prst="textNoShape">
              <a:avLst/>
            </a:prstTxWarp>
          </a:bodyPr>
          <a:lstStyle>
            <a:lvl1pPr algn="r" defTabSz="965567">
              <a:defRPr sz="1200">
                <a:latin typeface="Times New Roman" panose="02020603050405020304" pitchFamily="18" charset="0"/>
              </a:defRPr>
            </a:lvl1pPr>
          </a:lstStyle>
          <a:p>
            <a:r>
              <a:rPr lang="en-US" altLang="en-US"/>
              <a:t>10/15/2020</a:t>
            </a:r>
            <a:endParaRPr lang="en-US" altLang="en-US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486"/>
            <a:ext cx="3170141" cy="48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7" tIns="48317" rIns="96637" bIns="48317" numCol="1" anchor="b" anchorCtr="0" compatLnSpc="1">
            <a:prstTxWarp prst="textNoShape">
              <a:avLst/>
            </a:prstTxWarp>
          </a:bodyPr>
          <a:lstStyle>
            <a:lvl1pPr defTabSz="965567">
              <a:defRPr sz="1200">
                <a:latin typeface="Times New Roman" panose="02020603050405020304" pitchFamily="18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059" y="9120486"/>
            <a:ext cx="3170141" cy="48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7" tIns="48317" rIns="96637" bIns="48317" numCol="1" anchor="b" anchorCtr="0" compatLnSpc="1">
            <a:prstTxWarp prst="textNoShape">
              <a:avLst/>
            </a:prstTxWarp>
          </a:bodyPr>
          <a:lstStyle>
            <a:lvl1pPr algn="r" defTabSz="965567">
              <a:defRPr sz="1200">
                <a:latin typeface="Times New Roman" panose="02020603050405020304" pitchFamily="18" charset="0"/>
              </a:defRPr>
            </a:lvl1pPr>
          </a:lstStyle>
          <a:p>
            <a:fld id="{AB34B0B6-8347-476B-AB34-A4FF05E36AD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Basic Workshop Introduction</a:t>
            </a:r>
            <a:endParaRPr lang="en-US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10/15/2020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AB3498-A83E-4A54-9863-FC462DDCD935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Presenters will include French, Jerry, and Alex. Last names and affiliations. T</a:t>
            </a:r>
            <a:r>
              <a:rPr lang="en-US" dirty="0" smtClean="0"/>
              <a:t>urn it over to Shelby to give a Zoom intro.</a:t>
            </a:r>
            <a:r>
              <a:rPr lang="en-US" baseline="0" dirty="0" smtClean="0"/>
              <a:t> Reiterate that you must be on Zoom and responding to the poll questions to get CECs.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675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Basic Workshop Introduction</a:t>
            </a:r>
            <a:endParaRPr lang="en-US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10/15/2020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AB3498-A83E-4A54-9863-FC462DDCD935}" type="slidenum">
              <a:rPr lang="en-US" altLang="en-US"/>
              <a:pPr/>
              <a:t>2</a:t>
            </a:fld>
            <a:endParaRPr lang="en-US" altLang="en-US" dirty="0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006479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Basic Workshop Introduction</a:t>
            </a:r>
            <a:endParaRPr lang="en-US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10/15/2020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AB3498-A83E-4A54-9863-FC462DDCD935}" type="slidenum">
              <a:rPr lang="en-US" altLang="en-US"/>
              <a:pPr/>
              <a:t>3</a:t>
            </a:fld>
            <a:endParaRPr lang="en-US" altLang="en-US" dirty="0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395722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Basic Workshop Introduction</a:t>
            </a:r>
            <a:endParaRPr lang="en-US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10/15/2020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AB3498-A83E-4A54-9863-FC462DDCD935}" type="slidenum">
              <a:rPr lang="en-US" altLang="en-US"/>
              <a:pPr/>
              <a:t>4</a:t>
            </a:fld>
            <a:endParaRPr lang="en-US" altLang="en-US" dirty="0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190487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Basic Workshop Introduction</a:t>
            </a:r>
            <a:endParaRPr lang="en-US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10/15/2020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AB3498-A83E-4A54-9863-FC462DDCD935}" type="slidenum">
              <a:rPr lang="en-US" altLang="en-US"/>
              <a:pPr/>
              <a:t>5</a:t>
            </a:fld>
            <a:endParaRPr lang="en-US" altLang="en-US" dirty="0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798838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Basic Workshop Introduction</a:t>
            </a:r>
            <a:endParaRPr lang="en-US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10/15/2020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AB3498-A83E-4A54-9863-FC462DDCD935}" type="slidenum">
              <a:rPr lang="en-US" altLang="en-US"/>
              <a:pPr/>
              <a:t>6</a:t>
            </a:fld>
            <a:endParaRPr lang="en-US" altLang="en-US" dirty="0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161284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Basic Workshop Introduction</a:t>
            </a:r>
            <a:endParaRPr lang="en-US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10/15/2020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AB3498-A83E-4A54-9863-FC462DDCD935}" type="slidenum">
              <a:rPr lang="en-US" altLang="en-US"/>
              <a:pPr/>
              <a:t>7</a:t>
            </a:fld>
            <a:endParaRPr lang="en-US" altLang="en-US" dirty="0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514936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2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sp>
          <p:nvSpPr>
            <p:cNvPr id="36867" name="Rectangle 3"/>
            <p:cNvSpPr>
              <a:spLocks noChangeArrowheads="1"/>
            </p:cNvSpPr>
            <p:nvPr/>
          </p:nvSpPr>
          <p:spPr bwMode="ltGray">
            <a:xfrm>
              <a:off x="0" y="0"/>
              <a:ext cx="910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36868" name="Group 4"/>
            <p:cNvGrpSpPr>
              <a:grpSpLocks/>
            </p:cNvGrpSpPr>
            <p:nvPr/>
          </p:nvGrpSpPr>
          <p:grpSpPr bwMode="auto">
            <a:xfrm>
              <a:off x="381" y="2280"/>
              <a:ext cx="5369" cy="48"/>
              <a:chOff x="381" y="2280"/>
              <a:chExt cx="5369" cy="48"/>
            </a:xfrm>
          </p:grpSpPr>
          <p:sp>
            <p:nvSpPr>
              <p:cNvPr id="36869" name="Line 5"/>
              <p:cNvSpPr>
                <a:spLocks noChangeShapeType="1"/>
              </p:cNvSpPr>
              <p:nvPr/>
            </p:nvSpPr>
            <p:spPr bwMode="ltGray">
              <a:xfrm>
                <a:off x="381" y="2328"/>
                <a:ext cx="5369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870" name="Line 6"/>
              <p:cNvSpPr>
                <a:spLocks noChangeShapeType="1"/>
              </p:cNvSpPr>
              <p:nvPr/>
            </p:nvSpPr>
            <p:spPr bwMode="ltGray">
              <a:xfrm>
                <a:off x="381" y="2280"/>
                <a:ext cx="5369" cy="0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36871" name="Rectangle 7"/>
            <p:cNvSpPr>
              <a:spLocks noChangeArrowheads="1"/>
            </p:cNvSpPr>
            <p:nvPr/>
          </p:nvSpPr>
          <p:spPr bwMode="ltGray">
            <a:xfrm>
              <a:off x="384" y="960"/>
              <a:ext cx="5375" cy="384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6872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6874" name="Rectangle 10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4D515A-254C-4E41-9BC6-628B1627C7B6}" type="datetime1">
              <a:rPr lang="en-US" altLang="en-US"/>
              <a:pPr/>
              <a:t>10/15/2020</a:t>
            </a:fld>
            <a:endParaRPr lang="en-US" altLang="en-US" dirty="0"/>
          </a:p>
        </p:txBody>
      </p:sp>
      <p:sp>
        <p:nvSpPr>
          <p:cNvPr id="36875" name="Rectangle 1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6876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537602F-2490-4A66-8ECD-764136FC227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8294E3-E7C4-4F0F-B791-6F2E6CA5FEE8}" type="datetime1">
              <a:rPr lang="en-US" altLang="en-US"/>
              <a:pPr/>
              <a:t>10/15/2020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3188C-EE82-44BA-A57F-CA600853C2B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663672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4188" y="266700"/>
            <a:ext cx="2081212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0" y="266700"/>
            <a:ext cx="6091238" cy="5676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213A65-ABC1-4138-97EA-E0AEDD5F9147}" type="datetime1">
              <a:rPr lang="en-US" altLang="en-US"/>
              <a:pPr/>
              <a:t>10/15/2020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87FF4-96CD-4EDE-9386-1C82635F533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12101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7FE625-6A7A-4131-96CE-5E8B3F121023}" type="datetime1">
              <a:rPr lang="en-US" altLang="en-US"/>
              <a:pPr/>
              <a:t>10/15/2020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6E3FC-79B0-4089-B891-5AB0D3F76C41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890268" y="354158"/>
            <a:ext cx="6096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Introduction</a:t>
            </a:r>
          </a:p>
        </p:txBody>
      </p:sp>
      <p:pic>
        <p:nvPicPr>
          <p:cNvPr id="2" name="Picture 1" descr="Washington State Department of Ecology logo">
            <a:extLst>
              <a:ext uri="{FF2B5EF4-FFF2-40B4-BE49-F238E27FC236}">
                <a16:creationId xmlns:a16="http://schemas.microsoft.com/office/drawing/2014/main" id="{911B2954-AC93-488E-B854-7DDDB5E7A1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92" y="183015"/>
            <a:ext cx="2558125" cy="89590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8560589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8B905D-209E-44B3-9B1D-8BA6E3E10D7B}" type="datetime1">
              <a:rPr lang="en-US" altLang="en-US"/>
              <a:pPr/>
              <a:t>10/15/2020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0ED60-F9C4-4074-B26B-44E4C08C6AE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5088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790700"/>
            <a:ext cx="3810000" cy="4152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790700"/>
            <a:ext cx="3810000" cy="4152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F45936-FA58-47D5-A173-4CE945790C45}" type="datetime1">
              <a:rPr lang="en-US" altLang="en-US"/>
              <a:pPr/>
              <a:t>10/15/2020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273C3-6335-4DA1-A82B-49D3966EE03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948195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E7A87A-0766-42AC-B46C-2C25EB50DB8A}" type="datetime1">
              <a:rPr lang="en-US" altLang="en-US"/>
              <a:pPr/>
              <a:t>10/15/2020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D996D-C6A2-4B91-88A3-F853A10FDC4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124761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786631-4FBF-44A2-956A-6E3C44379390}" type="datetime1">
              <a:rPr lang="en-US" altLang="en-US"/>
              <a:pPr/>
              <a:t>10/15/2020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AF535-2DBE-4DED-923E-A1D331C15FC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062218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72255A-7FF9-4293-9F0D-2BCA83A63E70}" type="datetime1">
              <a:rPr lang="en-US" altLang="en-US"/>
              <a:pPr/>
              <a:t>10/15/2020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899F9-4A1F-46A6-BABF-0B9B6ADE44E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7433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837643-A7D8-4F77-AEA0-A9779E48E1F8}" type="datetime1">
              <a:rPr lang="en-US" altLang="en-US"/>
              <a:pPr/>
              <a:t>10/15/2020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1A4DD-81BB-4BC5-9B21-729011D765B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05869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C4812-8AF5-48DD-95CA-FB66F88DE77E}" type="datetime1">
              <a:rPr lang="en-US" altLang="en-US"/>
              <a:pPr/>
              <a:t>10/15/2020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BB3A5-3B7A-4791-9962-A01B673DCE3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659376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0"/>
            <a:ext cx="9128125" cy="6858000"/>
            <a:chOff x="0" y="0"/>
            <a:chExt cx="5750" cy="4320"/>
          </a:xfrm>
        </p:grpSpPr>
        <p:sp>
          <p:nvSpPr>
            <p:cNvPr id="35843" name="Rectangle 3"/>
            <p:cNvSpPr>
              <a:spLocks noChangeArrowheads="1"/>
            </p:cNvSpPr>
            <p:nvPr/>
          </p:nvSpPr>
          <p:spPr bwMode="ltGray">
            <a:xfrm>
              <a:off x="0" y="0"/>
              <a:ext cx="910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35844" name="Group 4"/>
            <p:cNvGrpSpPr>
              <a:grpSpLocks/>
            </p:cNvGrpSpPr>
            <p:nvPr/>
          </p:nvGrpSpPr>
          <p:grpSpPr bwMode="auto">
            <a:xfrm>
              <a:off x="381" y="888"/>
              <a:ext cx="5369" cy="48"/>
              <a:chOff x="381" y="888"/>
              <a:chExt cx="5369" cy="48"/>
            </a:xfrm>
          </p:grpSpPr>
          <p:sp>
            <p:nvSpPr>
              <p:cNvPr id="35845" name="Line 5"/>
              <p:cNvSpPr>
                <a:spLocks noChangeShapeType="1"/>
              </p:cNvSpPr>
              <p:nvPr/>
            </p:nvSpPr>
            <p:spPr bwMode="ltGray">
              <a:xfrm>
                <a:off x="381" y="936"/>
                <a:ext cx="5369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846" name="Line 6"/>
              <p:cNvSpPr>
                <a:spLocks noChangeShapeType="1"/>
              </p:cNvSpPr>
              <p:nvPr/>
            </p:nvSpPr>
            <p:spPr bwMode="ltGray">
              <a:xfrm>
                <a:off x="381" y="888"/>
                <a:ext cx="5369" cy="0"/>
              </a:xfrm>
              <a:prstGeom prst="line">
                <a:avLst/>
              </a:prstGeom>
              <a:noFill/>
              <a:ln w="762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3584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266700"/>
            <a:ext cx="7791450" cy="1104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584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790700"/>
            <a:ext cx="777240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584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4516A55-73C2-43C3-9715-389E6E7A2A71}" type="datetime1">
              <a:rPr lang="en-US" altLang="en-US"/>
              <a:pPr/>
              <a:t>10/15/2020</a:t>
            </a:fld>
            <a:endParaRPr lang="en-US" altLang="en-US" dirty="0"/>
          </a:p>
        </p:txBody>
      </p:sp>
      <p:sp>
        <p:nvSpPr>
          <p:cNvPr id="3585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dirty="0"/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16EEB8-8424-4C20-B793-3D7552A190B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&lt;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55750" y="1778000"/>
            <a:ext cx="7397750" cy="4387850"/>
          </a:xfrm>
          <a:noFill/>
          <a:ln/>
        </p:spPr>
        <p:txBody>
          <a:bodyPr/>
          <a:lstStyle/>
          <a:p>
            <a:pPr marL="609600" indent="-609600" algn="ctr">
              <a:spcBef>
                <a:spcPts val="0"/>
              </a:spcBef>
              <a:spcAft>
                <a:spcPts val="1800"/>
              </a:spcAft>
              <a:buFont typeface="Monotype Sorts" pitchFamily="2" charset="2"/>
              <a:buNone/>
            </a:pPr>
            <a:r>
              <a:rPr lang="en-US" altLang="en-US" sz="3600" dirty="0">
                <a:cs typeface="Times New Roman" panose="02020603050405020304" pitchFamily="18" charset="0"/>
              </a:rPr>
              <a:t>Basics of Floodplain Regulations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0F1C31-BB73-4733-A44A-245E807778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10" r="1053" b="11983"/>
          <a:stretch/>
        </p:blipFill>
        <p:spPr>
          <a:xfrm>
            <a:off x="-1" y="2606842"/>
            <a:ext cx="9144000" cy="3753257"/>
          </a:xfrm>
          <a:prstGeom prst="rect">
            <a:avLst/>
          </a:prstGeom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698909E8-F64D-4E2F-85A3-9C6F43BE7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2008" y="4482726"/>
            <a:ext cx="2739981" cy="8309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SzPct val="75000"/>
            </a:pPr>
            <a:r>
              <a:rPr lang="en-US" altLang="en-US" sz="4800" dirty="0">
                <a:cs typeface="Times New Roman" panose="02020603050405020304" pitchFamily="18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8893664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55750" y="1778000"/>
            <a:ext cx="7397750" cy="4387850"/>
          </a:xfrm>
          <a:noFill/>
          <a:ln/>
        </p:spPr>
        <p:txBody>
          <a:bodyPr/>
          <a:lstStyle/>
          <a:p>
            <a:pPr marL="609600" indent="-609600" algn="ctr">
              <a:spcBef>
                <a:spcPts val="0"/>
              </a:spcBef>
              <a:spcAft>
                <a:spcPts val="1800"/>
              </a:spcAft>
              <a:buFont typeface="Monotype Sorts" pitchFamily="2" charset="2"/>
              <a:buNone/>
            </a:pPr>
            <a:r>
              <a:rPr lang="en-US" altLang="en-US" sz="3600" dirty="0">
                <a:cs typeface="Times New Roman" panose="02020603050405020304" pitchFamily="18" charset="0"/>
              </a:rPr>
              <a:t>Basics of Floodplain Regulations</a:t>
            </a:r>
          </a:p>
          <a:p>
            <a:pPr marL="461963" indent="-461963"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Regulatory flood maps and data</a:t>
            </a:r>
          </a:p>
          <a:p>
            <a:pPr marL="461963" indent="-461963"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General development standards</a:t>
            </a:r>
          </a:p>
          <a:p>
            <a:pPr marL="461963" indent="-461963"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New buildings</a:t>
            </a:r>
          </a:p>
          <a:p>
            <a:pPr marL="461963" indent="-461963"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Existing buildings</a:t>
            </a:r>
          </a:p>
          <a:p>
            <a:pPr marL="461963" indent="-461963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Administrative procedures</a:t>
            </a:r>
          </a:p>
        </p:txBody>
      </p:sp>
    </p:spTree>
    <p:extLst>
      <p:ext uri="{BB962C8B-B14F-4D97-AF65-F5344CB8AC3E}">
        <p14:creationId xmlns:p14="http://schemas.microsoft.com/office/powerpoint/2010/main" val="2684428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55750" y="1778000"/>
            <a:ext cx="7397750" cy="4387850"/>
          </a:xfrm>
          <a:noFill/>
          <a:ln/>
        </p:spPr>
        <p:txBody>
          <a:bodyPr/>
          <a:lstStyle/>
          <a:p>
            <a:pPr marL="609600" indent="-609600" algn="ctr">
              <a:spcBef>
                <a:spcPts val="0"/>
              </a:spcBef>
              <a:spcAft>
                <a:spcPts val="1800"/>
              </a:spcAft>
              <a:buFont typeface="Monotype Sorts" pitchFamily="2" charset="2"/>
              <a:buNone/>
            </a:pPr>
            <a:r>
              <a:rPr lang="en-US" altLang="en-US" sz="3600" dirty="0">
                <a:cs typeface="Times New Roman" panose="02020603050405020304" pitchFamily="18" charset="0"/>
              </a:rPr>
              <a:t>We Assume You Know</a:t>
            </a:r>
          </a:p>
          <a:p>
            <a:pPr marL="461963" indent="-461963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FEMA</a:t>
            </a:r>
          </a:p>
          <a:p>
            <a:pPr marL="461963" indent="-461963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National Flood Insurance Program </a:t>
            </a:r>
          </a:p>
          <a:p>
            <a:pPr marL="461963" indent="-461963"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Local government building code and regulatory programs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Tx/>
              <a:buSzPct val="100000"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If not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Tx/>
              <a:buSzPct val="100000"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→ Introduction to Floodplain Management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Tx/>
              <a:buSzPct val="100000"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     Webinars, 7:00 pm, October 19 or 21</a:t>
            </a:r>
          </a:p>
        </p:txBody>
      </p:sp>
    </p:spTree>
    <p:extLst>
      <p:ext uri="{BB962C8B-B14F-4D97-AF65-F5344CB8AC3E}">
        <p14:creationId xmlns:p14="http://schemas.microsoft.com/office/powerpoint/2010/main" val="2284455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55750" y="1778000"/>
            <a:ext cx="3668220" cy="4387850"/>
          </a:xfrm>
          <a:noFill/>
          <a:ln/>
        </p:spPr>
        <p:txBody>
          <a:bodyPr/>
          <a:lstStyle/>
          <a:p>
            <a:pPr marL="609600" indent="-609600" algn="ctr">
              <a:spcBef>
                <a:spcPts val="0"/>
              </a:spcBef>
              <a:spcAft>
                <a:spcPts val="1800"/>
              </a:spcAft>
              <a:buFont typeface="Monotype Sorts" pitchFamily="2" charset="2"/>
              <a:buNone/>
            </a:pPr>
            <a:endParaRPr lang="en-US" altLang="en-US" sz="3600" dirty="0">
              <a:cs typeface="Times New Roman" panose="02020603050405020304" pitchFamily="18" charset="0"/>
            </a:endParaRPr>
          </a:p>
          <a:p>
            <a:pPr marL="609600" indent="-609600" algn="ctr">
              <a:spcBef>
                <a:spcPts val="0"/>
              </a:spcBef>
              <a:spcAft>
                <a:spcPts val="1800"/>
              </a:spcAft>
              <a:buFont typeface="Monotype Sorts" pitchFamily="2" charset="2"/>
              <a:buNone/>
            </a:pPr>
            <a:r>
              <a:rPr lang="en-US" altLang="en-US" sz="3600" dirty="0">
                <a:cs typeface="Times New Roman" panose="02020603050405020304" pitchFamily="18" charset="0"/>
              </a:rPr>
              <a:t>FEMA 480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Font typeface="Monotype Sorts" pitchFamily="2" charset="2"/>
              <a:buNone/>
            </a:pPr>
            <a:r>
              <a:rPr lang="en-US" altLang="en-US" sz="3600" dirty="0">
                <a:cs typeface="Times New Roman" panose="02020603050405020304" pitchFamily="18" charset="0"/>
              </a:rPr>
              <a:t>Floodplain Management Desk Reference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Font typeface="Monotype Sorts" pitchFamily="2" charset="2"/>
              <a:buNone/>
            </a:pPr>
            <a:r>
              <a:rPr lang="en-US" altLang="en-US" sz="3600" dirty="0">
                <a:cs typeface="Times New Roman" panose="02020603050405020304" pitchFamily="18" charset="0"/>
              </a:rPr>
              <a:t>Page numbers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037A33-EE41-467B-BE79-B847498C0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970" y="1679743"/>
            <a:ext cx="3729530" cy="4817310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9EFC9BED-D5BE-45E5-89FF-9374B7276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1706563"/>
            <a:ext cx="982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dirty="0"/>
              <a:t>6-19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17692A6-00C6-4807-BD18-6ABB6693EBA6}"/>
              </a:ext>
            </a:extLst>
          </p:cNvPr>
          <p:cNvSpPr>
            <a:spLocks/>
          </p:cNvSpPr>
          <p:nvPr/>
        </p:nvSpPr>
        <p:spPr bwMode="auto">
          <a:xfrm rot="15473557">
            <a:off x="-849388" y="3436302"/>
            <a:ext cx="3649435" cy="942794"/>
          </a:xfrm>
          <a:custGeom>
            <a:avLst/>
            <a:gdLst>
              <a:gd name="T0" fmla="*/ 1682750 w 1129"/>
              <a:gd name="T1" fmla="*/ 0 h 495"/>
              <a:gd name="T2" fmla="*/ 1211262 w 1129"/>
              <a:gd name="T3" fmla="*/ 692150 h 495"/>
              <a:gd name="T4" fmla="*/ 0 w 1129"/>
              <a:gd name="T5" fmla="*/ 584200 h 495"/>
              <a:gd name="T6" fmla="*/ 0 60000 65536"/>
              <a:gd name="T7" fmla="*/ 0 60000 65536"/>
              <a:gd name="T8" fmla="*/ 0 60000 65536"/>
              <a:gd name="connsiteX0" fmla="*/ 9389 w 9389"/>
              <a:gd name="connsiteY0" fmla="*/ 0 h 9535"/>
              <a:gd name="connsiteX1" fmla="*/ 4694 w 9389"/>
              <a:gd name="connsiteY1" fmla="*/ 9234 h 9535"/>
              <a:gd name="connsiteX2" fmla="*/ 0 w 9389"/>
              <a:gd name="connsiteY2" fmla="*/ 7434 h 9535"/>
              <a:gd name="connsiteX0" fmla="*/ 9478 w 9478"/>
              <a:gd name="connsiteY0" fmla="*/ 0 h 6127"/>
              <a:gd name="connsiteX1" fmla="*/ 4999 w 9478"/>
              <a:gd name="connsiteY1" fmla="*/ 5811 h 6127"/>
              <a:gd name="connsiteX2" fmla="*/ 0 w 9478"/>
              <a:gd name="connsiteY2" fmla="*/ 3924 h 6127"/>
              <a:gd name="connsiteX0" fmla="*/ 10000 w 10000"/>
              <a:gd name="connsiteY0" fmla="*/ 0 h 10599"/>
              <a:gd name="connsiteX1" fmla="*/ 7370 w 10000"/>
              <a:gd name="connsiteY1" fmla="*/ 10133 h 10599"/>
              <a:gd name="connsiteX2" fmla="*/ 0 w 10000"/>
              <a:gd name="connsiteY2" fmla="*/ 6404 h 10599"/>
              <a:gd name="connsiteX0" fmla="*/ 10000 w 10000"/>
              <a:gd name="connsiteY0" fmla="*/ 0 h 10599"/>
              <a:gd name="connsiteX1" fmla="*/ 7370 w 10000"/>
              <a:gd name="connsiteY1" fmla="*/ 10133 h 10599"/>
              <a:gd name="connsiteX2" fmla="*/ 0 w 10000"/>
              <a:gd name="connsiteY2" fmla="*/ 6404 h 10599"/>
              <a:gd name="connsiteX0" fmla="*/ 10000 w 10000"/>
              <a:gd name="connsiteY0" fmla="*/ 0 h 11197"/>
              <a:gd name="connsiteX1" fmla="*/ 7370 w 10000"/>
              <a:gd name="connsiteY1" fmla="*/ 10133 h 11197"/>
              <a:gd name="connsiteX2" fmla="*/ 0 w 10000"/>
              <a:gd name="connsiteY2" fmla="*/ 6404 h 11197"/>
              <a:gd name="connsiteX0" fmla="*/ 10000 w 10000"/>
              <a:gd name="connsiteY0" fmla="*/ 0 h 11197"/>
              <a:gd name="connsiteX1" fmla="*/ 7370 w 10000"/>
              <a:gd name="connsiteY1" fmla="*/ 10133 h 11197"/>
              <a:gd name="connsiteX2" fmla="*/ 0 w 10000"/>
              <a:gd name="connsiteY2" fmla="*/ 6404 h 11197"/>
              <a:gd name="connsiteX0" fmla="*/ 10277 w 10277"/>
              <a:gd name="connsiteY0" fmla="*/ 0 h 11938"/>
              <a:gd name="connsiteX1" fmla="*/ 7370 w 10277"/>
              <a:gd name="connsiteY1" fmla="*/ 10874 h 11938"/>
              <a:gd name="connsiteX2" fmla="*/ 0 w 10277"/>
              <a:gd name="connsiteY2" fmla="*/ 7145 h 11938"/>
              <a:gd name="connsiteX0" fmla="*/ 15802 w 15802"/>
              <a:gd name="connsiteY0" fmla="*/ 0 h 104509"/>
              <a:gd name="connsiteX1" fmla="*/ 12895 w 15802"/>
              <a:gd name="connsiteY1" fmla="*/ 10874 h 104509"/>
              <a:gd name="connsiteX2" fmla="*/ 0 w 15802"/>
              <a:gd name="connsiteY2" fmla="*/ 104508 h 104509"/>
              <a:gd name="connsiteX0" fmla="*/ 15802 w 15802"/>
              <a:gd name="connsiteY0" fmla="*/ 0 h 104510"/>
              <a:gd name="connsiteX1" fmla="*/ 13716 w 15802"/>
              <a:gd name="connsiteY1" fmla="*/ 30107 h 104510"/>
              <a:gd name="connsiteX2" fmla="*/ 0 w 15802"/>
              <a:gd name="connsiteY2" fmla="*/ 104508 h 104510"/>
              <a:gd name="connsiteX0" fmla="*/ 38167 w 38167"/>
              <a:gd name="connsiteY0" fmla="*/ 0 h 104744"/>
              <a:gd name="connsiteX1" fmla="*/ 13716 w 38167"/>
              <a:gd name="connsiteY1" fmla="*/ 30341 h 104744"/>
              <a:gd name="connsiteX2" fmla="*/ 0 w 38167"/>
              <a:gd name="connsiteY2" fmla="*/ 104742 h 104744"/>
              <a:gd name="connsiteX0" fmla="*/ 38167 w 38167"/>
              <a:gd name="connsiteY0" fmla="*/ 0 h 104744"/>
              <a:gd name="connsiteX1" fmla="*/ 12426 w 38167"/>
              <a:gd name="connsiteY1" fmla="*/ 29570 h 104744"/>
              <a:gd name="connsiteX2" fmla="*/ 0 w 38167"/>
              <a:gd name="connsiteY2" fmla="*/ 104742 h 104744"/>
              <a:gd name="connsiteX0" fmla="*/ 38167 w 38167"/>
              <a:gd name="connsiteY0" fmla="*/ 0 h 104744"/>
              <a:gd name="connsiteX1" fmla="*/ 12856 w 38167"/>
              <a:gd name="connsiteY1" fmla="*/ 29827 h 104744"/>
              <a:gd name="connsiteX2" fmla="*/ 0 w 38167"/>
              <a:gd name="connsiteY2" fmla="*/ 104742 h 104744"/>
              <a:gd name="connsiteX0" fmla="*/ 38167 w 38167"/>
              <a:gd name="connsiteY0" fmla="*/ 0 h 104744"/>
              <a:gd name="connsiteX1" fmla="*/ 12856 w 38167"/>
              <a:gd name="connsiteY1" fmla="*/ 29827 h 104744"/>
              <a:gd name="connsiteX2" fmla="*/ 0 w 38167"/>
              <a:gd name="connsiteY2" fmla="*/ 104742 h 104744"/>
              <a:gd name="connsiteX0" fmla="*/ 38167 w 38167"/>
              <a:gd name="connsiteY0" fmla="*/ 0 h 104744"/>
              <a:gd name="connsiteX1" fmla="*/ 12856 w 38167"/>
              <a:gd name="connsiteY1" fmla="*/ 29827 h 104744"/>
              <a:gd name="connsiteX2" fmla="*/ 0 w 38167"/>
              <a:gd name="connsiteY2" fmla="*/ 104742 h 104744"/>
              <a:gd name="connsiteX0" fmla="*/ 38167 w 38167"/>
              <a:gd name="connsiteY0" fmla="*/ 0 h 104744"/>
              <a:gd name="connsiteX1" fmla="*/ 12856 w 38167"/>
              <a:gd name="connsiteY1" fmla="*/ 29827 h 104744"/>
              <a:gd name="connsiteX2" fmla="*/ 0 w 38167"/>
              <a:gd name="connsiteY2" fmla="*/ 104742 h 104744"/>
              <a:gd name="connsiteX0" fmla="*/ 38167 w 38167"/>
              <a:gd name="connsiteY0" fmla="*/ 0 h 104742"/>
              <a:gd name="connsiteX1" fmla="*/ 12856 w 38167"/>
              <a:gd name="connsiteY1" fmla="*/ 29827 h 104742"/>
              <a:gd name="connsiteX2" fmla="*/ 0 w 38167"/>
              <a:gd name="connsiteY2" fmla="*/ 104742 h 104742"/>
              <a:gd name="connsiteX0" fmla="*/ 38839 w 38839"/>
              <a:gd name="connsiteY0" fmla="*/ 0 h 104038"/>
              <a:gd name="connsiteX1" fmla="*/ 13528 w 38839"/>
              <a:gd name="connsiteY1" fmla="*/ 29827 h 104038"/>
              <a:gd name="connsiteX2" fmla="*/ 0 w 38839"/>
              <a:gd name="connsiteY2" fmla="*/ 104038 h 104038"/>
              <a:gd name="connsiteX0" fmla="*/ 38176 w 38176"/>
              <a:gd name="connsiteY0" fmla="*/ 0 h 103830"/>
              <a:gd name="connsiteX1" fmla="*/ 12865 w 38176"/>
              <a:gd name="connsiteY1" fmla="*/ 29827 h 103830"/>
              <a:gd name="connsiteX2" fmla="*/ 0 w 38176"/>
              <a:gd name="connsiteY2" fmla="*/ 103830 h 103830"/>
              <a:gd name="connsiteX0" fmla="*/ 38176 w 38176"/>
              <a:gd name="connsiteY0" fmla="*/ 0 h 103830"/>
              <a:gd name="connsiteX1" fmla="*/ 12865 w 38176"/>
              <a:gd name="connsiteY1" fmla="*/ 29827 h 103830"/>
              <a:gd name="connsiteX2" fmla="*/ 0 w 38176"/>
              <a:gd name="connsiteY2" fmla="*/ 103830 h 103830"/>
              <a:gd name="connsiteX0" fmla="*/ 38176 w 38176"/>
              <a:gd name="connsiteY0" fmla="*/ 0 h 103830"/>
              <a:gd name="connsiteX1" fmla="*/ 12865 w 38176"/>
              <a:gd name="connsiteY1" fmla="*/ 29827 h 103830"/>
              <a:gd name="connsiteX2" fmla="*/ 0 w 38176"/>
              <a:gd name="connsiteY2" fmla="*/ 103830 h 103830"/>
              <a:gd name="connsiteX0" fmla="*/ 38176 w 38176"/>
              <a:gd name="connsiteY0" fmla="*/ 0 h 103830"/>
              <a:gd name="connsiteX1" fmla="*/ 12336 w 38176"/>
              <a:gd name="connsiteY1" fmla="*/ 29209 h 103830"/>
              <a:gd name="connsiteX2" fmla="*/ 0 w 38176"/>
              <a:gd name="connsiteY2" fmla="*/ 103830 h 103830"/>
              <a:gd name="connsiteX0" fmla="*/ 38176 w 38176"/>
              <a:gd name="connsiteY0" fmla="*/ 0 h 103830"/>
              <a:gd name="connsiteX1" fmla="*/ 25226 w 38176"/>
              <a:gd name="connsiteY1" fmla="*/ 21547 h 103830"/>
              <a:gd name="connsiteX2" fmla="*/ 12336 w 38176"/>
              <a:gd name="connsiteY2" fmla="*/ 29209 h 103830"/>
              <a:gd name="connsiteX3" fmla="*/ 0 w 38176"/>
              <a:gd name="connsiteY3" fmla="*/ 103830 h 103830"/>
              <a:gd name="connsiteX0" fmla="*/ 38176 w 38176"/>
              <a:gd name="connsiteY0" fmla="*/ 0 h 103830"/>
              <a:gd name="connsiteX1" fmla="*/ 25226 w 38176"/>
              <a:gd name="connsiteY1" fmla="*/ 21547 h 103830"/>
              <a:gd name="connsiteX2" fmla="*/ 12336 w 38176"/>
              <a:gd name="connsiteY2" fmla="*/ 29209 h 103830"/>
              <a:gd name="connsiteX3" fmla="*/ 0 w 38176"/>
              <a:gd name="connsiteY3" fmla="*/ 103830 h 103830"/>
              <a:gd name="connsiteX0" fmla="*/ 38176 w 38176"/>
              <a:gd name="connsiteY0" fmla="*/ 0 h 103830"/>
              <a:gd name="connsiteX1" fmla="*/ 24232 w 38176"/>
              <a:gd name="connsiteY1" fmla="*/ 21860 h 103830"/>
              <a:gd name="connsiteX2" fmla="*/ 12336 w 38176"/>
              <a:gd name="connsiteY2" fmla="*/ 29209 h 103830"/>
              <a:gd name="connsiteX3" fmla="*/ 0 w 38176"/>
              <a:gd name="connsiteY3" fmla="*/ 103830 h 103830"/>
              <a:gd name="connsiteX0" fmla="*/ 38176 w 38176"/>
              <a:gd name="connsiteY0" fmla="*/ 0 h 103830"/>
              <a:gd name="connsiteX1" fmla="*/ 30660 w 38176"/>
              <a:gd name="connsiteY1" fmla="*/ 5448 h 103830"/>
              <a:gd name="connsiteX2" fmla="*/ 24232 w 38176"/>
              <a:gd name="connsiteY2" fmla="*/ 21860 h 103830"/>
              <a:gd name="connsiteX3" fmla="*/ 12336 w 38176"/>
              <a:gd name="connsiteY3" fmla="*/ 29209 h 103830"/>
              <a:gd name="connsiteX4" fmla="*/ 0 w 38176"/>
              <a:gd name="connsiteY4" fmla="*/ 103830 h 103830"/>
              <a:gd name="connsiteX0" fmla="*/ 38972 w 38972"/>
              <a:gd name="connsiteY0" fmla="*/ 0 h 118625"/>
              <a:gd name="connsiteX1" fmla="*/ 30660 w 38972"/>
              <a:gd name="connsiteY1" fmla="*/ 20243 h 118625"/>
              <a:gd name="connsiteX2" fmla="*/ 24232 w 38972"/>
              <a:gd name="connsiteY2" fmla="*/ 36655 h 118625"/>
              <a:gd name="connsiteX3" fmla="*/ 12336 w 38972"/>
              <a:gd name="connsiteY3" fmla="*/ 44004 h 118625"/>
              <a:gd name="connsiteX4" fmla="*/ 0 w 38972"/>
              <a:gd name="connsiteY4" fmla="*/ 118625 h 118625"/>
              <a:gd name="connsiteX0" fmla="*/ 38972 w 38972"/>
              <a:gd name="connsiteY0" fmla="*/ 11637 h 130262"/>
              <a:gd name="connsiteX1" fmla="*/ 26613 w 38972"/>
              <a:gd name="connsiteY1" fmla="*/ 1235 h 130262"/>
              <a:gd name="connsiteX2" fmla="*/ 24232 w 38972"/>
              <a:gd name="connsiteY2" fmla="*/ 48292 h 130262"/>
              <a:gd name="connsiteX3" fmla="*/ 12336 w 38972"/>
              <a:gd name="connsiteY3" fmla="*/ 55641 h 130262"/>
              <a:gd name="connsiteX4" fmla="*/ 0 w 38972"/>
              <a:gd name="connsiteY4" fmla="*/ 130262 h 130262"/>
              <a:gd name="connsiteX0" fmla="*/ 38972 w 38972"/>
              <a:gd name="connsiteY0" fmla="*/ 10648 h 129273"/>
              <a:gd name="connsiteX1" fmla="*/ 26613 w 38972"/>
              <a:gd name="connsiteY1" fmla="*/ 246 h 129273"/>
              <a:gd name="connsiteX2" fmla="*/ 16758 w 38972"/>
              <a:gd name="connsiteY2" fmla="*/ 24511 h 129273"/>
              <a:gd name="connsiteX3" fmla="*/ 12336 w 38972"/>
              <a:gd name="connsiteY3" fmla="*/ 54652 h 129273"/>
              <a:gd name="connsiteX4" fmla="*/ 0 w 38972"/>
              <a:gd name="connsiteY4" fmla="*/ 129273 h 129273"/>
              <a:gd name="connsiteX0" fmla="*/ 38972 w 38972"/>
              <a:gd name="connsiteY0" fmla="*/ 10648 h 129273"/>
              <a:gd name="connsiteX1" fmla="*/ 26613 w 38972"/>
              <a:gd name="connsiteY1" fmla="*/ 246 h 129273"/>
              <a:gd name="connsiteX2" fmla="*/ 16758 w 38972"/>
              <a:gd name="connsiteY2" fmla="*/ 24511 h 129273"/>
              <a:gd name="connsiteX3" fmla="*/ 12336 w 38972"/>
              <a:gd name="connsiteY3" fmla="*/ 54652 h 129273"/>
              <a:gd name="connsiteX4" fmla="*/ 0 w 38972"/>
              <a:gd name="connsiteY4" fmla="*/ 129273 h 129273"/>
              <a:gd name="connsiteX0" fmla="*/ 38972 w 38972"/>
              <a:gd name="connsiteY0" fmla="*/ 10648 h 129273"/>
              <a:gd name="connsiteX1" fmla="*/ 26613 w 38972"/>
              <a:gd name="connsiteY1" fmla="*/ 246 h 129273"/>
              <a:gd name="connsiteX2" fmla="*/ 16758 w 38972"/>
              <a:gd name="connsiteY2" fmla="*/ 24511 h 129273"/>
              <a:gd name="connsiteX3" fmla="*/ 12336 w 38972"/>
              <a:gd name="connsiteY3" fmla="*/ 54652 h 129273"/>
              <a:gd name="connsiteX4" fmla="*/ 0 w 38972"/>
              <a:gd name="connsiteY4" fmla="*/ 129273 h 129273"/>
              <a:gd name="connsiteX0" fmla="*/ 38972 w 38972"/>
              <a:gd name="connsiteY0" fmla="*/ 10648 h 129273"/>
              <a:gd name="connsiteX1" fmla="*/ 26613 w 38972"/>
              <a:gd name="connsiteY1" fmla="*/ 246 h 129273"/>
              <a:gd name="connsiteX2" fmla="*/ 16758 w 38972"/>
              <a:gd name="connsiteY2" fmla="*/ 24511 h 129273"/>
              <a:gd name="connsiteX3" fmla="*/ 12336 w 38972"/>
              <a:gd name="connsiteY3" fmla="*/ 54652 h 129273"/>
              <a:gd name="connsiteX4" fmla="*/ 0 w 38972"/>
              <a:gd name="connsiteY4" fmla="*/ 129273 h 129273"/>
              <a:gd name="connsiteX0" fmla="*/ 33852 w 33852"/>
              <a:gd name="connsiteY0" fmla="*/ 10648 h 115304"/>
              <a:gd name="connsiteX1" fmla="*/ 21493 w 33852"/>
              <a:gd name="connsiteY1" fmla="*/ 246 h 115304"/>
              <a:gd name="connsiteX2" fmla="*/ 11638 w 33852"/>
              <a:gd name="connsiteY2" fmla="*/ 24511 h 115304"/>
              <a:gd name="connsiteX3" fmla="*/ 7216 w 33852"/>
              <a:gd name="connsiteY3" fmla="*/ 54652 h 115304"/>
              <a:gd name="connsiteX4" fmla="*/ 0 w 33852"/>
              <a:gd name="connsiteY4" fmla="*/ 115304 h 115304"/>
              <a:gd name="connsiteX0" fmla="*/ 33852 w 33852"/>
              <a:gd name="connsiteY0" fmla="*/ 10648 h 115304"/>
              <a:gd name="connsiteX1" fmla="*/ 21493 w 33852"/>
              <a:gd name="connsiteY1" fmla="*/ 246 h 115304"/>
              <a:gd name="connsiteX2" fmla="*/ 11638 w 33852"/>
              <a:gd name="connsiteY2" fmla="*/ 24511 h 115304"/>
              <a:gd name="connsiteX3" fmla="*/ 0 w 33852"/>
              <a:gd name="connsiteY3" fmla="*/ 115304 h 115304"/>
              <a:gd name="connsiteX0" fmla="*/ 33852 w 33852"/>
              <a:gd name="connsiteY0" fmla="*/ 24037 h 128693"/>
              <a:gd name="connsiteX1" fmla="*/ 23448 w 33852"/>
              <a:gd name="connsiteY1" fmla="*/ 134 h 128693"/>
              <a:gd name="connsiteX2" fmla="*/ 11638 w 33852"/>
              <a:gd name="connsiteY2" fmla="*/ 37900 h 128693"/>
              <a:gd name="connsiteX3" fmla="*/ 0 w 33852"/>
              <a:gd name="connsiteY3" fmla="*/ 128693 h 128693"/>
              <a:gd name="connsiteX0" fmla="*/ 35641 w 35641"/>
              <a:gd name="connsiteY0" fmla="*/ 16600 h 128958"/>
              <a:gd name="connsiteX1" fmla="*/ 23448 w 35641"/>
              <a:gd name="connsiteY1" fmla="*/ 399 h 128958"/>
              <a:gd name="connsiteX2" fmla="*/ 11638 w 35641"/>
              <a:gd name="connsiteY2" fmla="*/ 38165 h 128958"/>
              <a:gd name="connsiteX3" fmla="*/ 0 w 35641"/>
              <a:gd name="connsiteY3" fmla="*/ 128958 h 128958"/>
              <a:gd name="connsiteX0" fmla="*/ 34759 w 34759"/>
              <a:gd name="connsiteY0" fmla="*/ 16600 h 123794"/>
              <a:gd name="connsiteX1" fmla="*/ 22566 w 34759"/>
              <a:gd name="connsiteY1" fmla="*/ 399 h 123794"/>
              <a:gd name="connsiteX2" fmla="*/ 10756 w 34759"/>
              <a:gd name="connsiteY2" fmla="*/ 38165 h 123794"/>
              <a:gd name="connsiteX3" fmla="*/ 0 w 34759"/>
              <a:gd name="connsiteY3" fmla="*/ 123794 h 123794"/>
              <a:gd name="connsiteX0" fmla="*/ 34759 w 34759"/>
              <a:gd name="connsiteY0" fmla="*/ 16633 h 123827"/>
              <a:gd name="connsiteX1" fmla="*/ 22566 w 34759"/>
              <a:gd name="connsiteY1" fmla="*/ 432 h 123827"/>
              <a:gd name="connsiteX2" fmla="*/ 10756 w 34759"/>
              <a:gd name="connsiteY2" fmla="*/ 38198 h 123827"/>
              <a:gd name="connsiteX3" fmla="*/ 0 w 34759"/>
              <a:gd name="connsiteY3" fmla="*/ 123827 h 123827"/>
              <a:gd name="connsiteX0" fmla="*/ 58147 w 58147"/>
              <a:gd name="connsiteY0" fmla="*/ 16633 h 161670"/>
              <a:gd name="connsiteX1" fmla="*/ 45954 w 58147"/>
              <a:gd name="connsiteY1" fmla="*/ 432 h 161670"/>
              <a:gd name="connsiteX2" fmla="*/ 34144 w 58147"/>
              <a:gd name="connsiteY2" fmla="*/ 38198 h 161670"/>
              <a:gd name="connsiteX3" fmla="*/ 0 w 58147"/>
              <a:gd name="connsiteY3" fmla="*/ 161670 h 161670"/>
              <a:gd name="connsiteX0" fmla="*/ 58147 w 58147"/>
              <a:gd name="connsiteY0" fmla="*/ 160528 h 305565"/>
              <a:gd name="connsiteX1" fmla="*/ 45954 w 58147"/>
              <a:gd name="connsiteY1" fmla="*/ 144327 h 305565"/>
              <a:gd name="connsiteX2" fmla="*/ 9039 w 58147"/>
              <a:gd name="connsiteY2" fmla="*/ 1821 h 305565"/>
              <a:gd name="connsiteX3" fmla="*/ 0 w 58147"/>
              <a:gd name="connsiteY3" fmla="*/ 305565 h 305565"/>
              <a:gd name="connsiteX0" fmla="*/ 58147 w 58407"/>
              <a:gd name="connsiteY0" fmla="*/ 191475 h 336512"/>
              <a:gd name="connsiteX1" fmla="*/ 53606 w 58407"/>
              <a:gd name="connsiteY1" fmla="*/ 10467 h 336512"/>
              <a:gd name="connsiteX2" fmla="*/ 9039 w 58407"/>
              <a:gd name="connsiteY2" fmla="*/ 32768 h 336512"/>
              <a:gd name="connsiteX3" fmla="*/ 0 w 58407"/>
              <a:gd name="connsiteY3" fmla="*/ 336512 h 336512"/>
              <a:gd name="connsiteX0" fmla="*/ 58147 w 68967"/>
              <a:gd name="connsiteY0" fmla="*/ 182447 h 327484"/>
              <a:gd name="connsiteX1" fmla="*/ 68932 w 68967"/>
              <a:gd name="connsiteY1" fmla="*/ 53950 h 327484"/>
              <a:gd name="connsiteX2" fmla="*/ 53606 w 68967"/>
              <a:gd name="connsiteY2" fmla="*/ 1439 h 327484"/>
              <a:gd name="connsiteX3" fmla="*/ 9039 w 68967"/>
              <a:gd name="connsiteY3" fmla="*/ 23740 h 327484"/>
              <a:gd name="connsiteX4" fmla="*/ 0 w 68967"/>
              <a:gd name="connsiteY4" fmla="*/ 327484 h 327484"/>
              <a:gd name="connsiteX0" fmla="*/ 70063 w 70063"/>
              <a:gd name="connsiteY0" fmla="*/ 73096 h 327484"/>
              <a:gd name="connsiteX1" fmla="*/ 68932 w 70063"/>
              <a:gd name="connsiteY1" fmla="*/ 53950 h 327484"/>
              <a:gd name="connsiteX2" fmla="*/ 53606 w 70063"/>
              <a:gd name="connsiteY2" fmla="*/ 1439 h 327484"/>
              <a:gd name="connsiteX3" fmla="*/ 9039 w 70063"/>
              <a:gd name="connsiteY3" fmla="*/ 23740 h 327484"/>
              <a:gd name="connsiteX4" fmla="*/ 0 w 70063"/>
              <a:gd name="connsiteY4" fmla="*/ 327484 h 327484"/>
              <a:gd name="connsiteX0" fmla="*/ 70063 w 70063"/>
              <a:gd name="connsiteY0" fmla="*/ 71805 h 326193"/>
              <a:gd name="connsiteX1" fmla="*/ 61500 w 70063"/>
              <a:gd name="connsiteY1" fmla="*/ 28821 h 326193"/>
              <a:gd name="connsiteX2" fmla="*/ 53606 w 70063"/>
              <a:gd name="connsiteY2" fmla="*/ 148 h 326193"/>
              <a:gd name="connsiteX3" fmla="*/ 9039 w 70063"/>
              <a:gd name="connsiteY3" fmla="*/ 22449 h 326193"/>
              <a:gd name="connsiteX4" fmla="*/ 0 w 70063"/>
              <a:gd name="connsiteY4" fmla="*/ 326193 h 326193"/>
              <a:gd name="connsiteX0" fmla="*/ 70063 w 70063"/>
              <a:gd name="connsiteY0" fmla="*/ 71805 h 326193"/>
              <a:gd name="connsiteX1" fmla="*/ 61500 w 70063"/>
              <a:gd name="connsiteY1" fmla="*/ 28821 h 326193"/>
              <a:gd name="connsiteX2" fmla="*/ 53606 w 70063"/>
              <a:gd name="connsiteY2" fmla="*/ 148 h 326193"/>
              <a:gd name="connsiteX3" fmla="*/ 9039 w 70063"/>
              <a:gd name="connsiteY3" fmla="*/ 22449 h 326193"/>
              <a:gd name="connsiteX4" fmla="*/ 0 w 70063"/>
              <a:gd name="connsiteY4" fmla="*/ 326193 h 326193"/>
              <a:gd name="connsiteX0" fmla="*/ 70063 w 70063"/>
              <a:gd name="connsiteY0" fmla="*/ 108120 h 362508"/>
              <a:gd name="connsiteX1" fmla="*/ 61500 w 70063"/>
              <a:gd name="connsiteY1" fmla="*/ 65136 h 362508"/>
              <a:gd name="connsiteX2" fmla="*/ 41622 w 70063"/>
              <a:gd name="connsiteY2" fmla="*/ 20 h 362508"/>
              <a:gd name="connsiteX3" fmla="*/ 9039 w 70063"/>
              <a:gd name="connsiteY3" fmla="*/ 58764 h 362508"/>
              <a:gd name="connsiteX4" fmla="*/ 0 w 70063"/>
              <a:gd name="connsiteY4" fmla="*/ 362508 h 362508"/>
              <a:gd name="connsiteX0" fmla="*/ 70063 w 70063"/>
              <a:gd name="connsiteY0" fmla="*/ 108181 h 362569"/>
              <a:gd name="connsiteX1" fmla="*/ 61500 w 70063"/>
              <a:gd name="connsiteY1" fmla="*/ 65197 h 362569"/>
              <a:gd name="connsiteX2" fmla="*/ 41622 w 70063"/>
              <a:gd name="connsiteY2" fmla="*/ 81 h 362569"/>
              <a:gd name="connsiteX3" fmla="*/ 9039 w 70063"/>
              <a:gd name="connsiteY3" fmla="*/ 58825 h 362569"/>
              <a:gd name="connsiteX4" fmla="*/ 0 w 70063"/>
              <a:gd name="connsiteY4" fmla="*/ 362569 h 362569"/>
              <a:gd name="connsiteX0" fmla="*/ 70063 w 70063"/>
              <a:gd name="connsiteY0" fmla="*/ 108181 h 362569"/>
              <a:gd name="connsiteX1" fmla="*/ 61500 w 70063"/>
              <a:gd name="connsiteY1" fmla="*/ 65197 h 362569"/>
              <a:gd name="connsiteX2" fmla="*/ 41622 w 70063"/>
              <a:gd name="connsiteY2" fmla="*/ 81 h 362569"/>
              <a:gd name="connsiteX3" fmla="*/ 9039 w 70063"/>
              <a:gd name="connsiteY3" fmla="*/ 58825 h 362569"/>
              <a:gd name="connsiteX4" fmla="*/ 0 w 70063"/>
              <a:gd name="connsiteY4" fmla="*/ 362569 h 362569"/>
              <a:gd name="connsiteX0" fmla="*/ 68462 w 68462"/>
              <a:gd name="connsiteY0" fmla="*/ 108181 h 380357"/>
              <a:gd name="connsiteX1" fmla="*/ 59899 w 68462"/>
              <a:gd name="connsiteY1" fmla="*/ 65197 h 380357"/>
              <a:gd name="connsiteX2" fmla="*/ 40021 w 68462"/>
              <a:gd name="connsiteY2" fmla="*/ 81 h 380357"/>
              <a:gd name="connsiteX3" fmla="*/ 7438 w 68462"/>
              <a:gd name="connsiteY3" fmla="*/ 58825 h 380357"/>
              <a:gd name="connsiteX4" fmla="*/ 0 w 68462"/>
              <a:gd name="connsiteY4" fmla="*/ 380357 h 380357"/>
              <a:gd name="connsiteX0" fmla="*/ 68462 w 68462"/>
              <a:gd name="connsiteY0" fmla="*/ 108181 h 380357"/>
              <a:gd name="connsiteX1" fmla="*/ 59899 w 68462"/>
              <a:gd name="connsiteY1" fmla="*/ 65197 h 380357"/>
              <a:gd name="connsiteX2" fmla="*/ 40021 w 68462"/>
              <a:gd name="connsiteY2" fmla="*/ 81 h 380357"/>
              <a:gd name="connsiteX3" fmla="*/ 7438 w 68462"/>
              <a:gd name="connsiteY3" fmla="*/ 58825 h 380357"/>
              <a:gd name="connsiteX4" fmla="*/ 0 w 68462"/>
              <a:gd name="connsiteY4" fmla="*/ 380357 h 380357"/>
              <a:gd name="connsiteX0" fmla="*/ 68462 w 68462"/>
              <a:gd name="connsiteY0" fmla="*/ 108181 h 380357"/>
              <a:gd name="connsiteX1" fmla="*/ 59899 w 68462"/>
              <a:gd name="connsiteY1" fmla="*/ 65197 h 380357"/>
              <a:gd name="connsiteX2" fmla="*/ 40021 w 68462"/>
              <a:gd name="connsiteY2" fmla="*/ 81 h 380357"/>
              <a:gd name="connsiteX3" fmla="*/ 7438 w 68462"/>
              <a:gd name="connsiteY3" fmla="*/ 58825 h 380357"/>
              <a:gd name="connsiteX4" fmla="*/ 0 w 68462"/>
              <a:gd name="connsiteY4" fmla="*/ 380357 h 380357"/>
              <a:gd name="connsiteX0" fmla="*/ 68462 w 68462"/>
              <a:gd name="connsiteY0" fmla="*/ 108181 h 380357"/>
              <a:gd name="connsiteX1" fmla="*/ 40021 w 68462"/>
              <a:gd name="connsiteY1" fmla="*/ 81 h 380357"/>
              <a:gd name="connsiteX2" fmla="*/ 7438 w 68462"/>
              <a:gd name="connsiteY2" fmla="*/ 58825 h 380357"/>
              <a:gd name="connsiteX3" fmla="*/ 0 w 68462"/>
              <a:gd name="connsiteY3" fmla="*/ 380357 h 380357"/>
              <a:gd name="connsiteX0" fmla="*/ 69215 w 69215"/>
              <a:gd name="connsiteY0" fmla="*/ 108181 h 380357"/>
              <a:gd name="connsiteX1" fmla="*/ 40774 w 69215"/>
              <a:gd name="connsiteY1" fmla="*/ 81 h 380357"/>
              <a:gd name="connsiteX2" fmla="*/ 8191 w 69215"/>
              <a:gd name="connsiteY2" fmla="*/ 58825 h 380357"/>
              <a:gd name="connsiteX3" fmla="*/ 753 w 69215"/>
              <a:gd name="connsiteY3" fmla="*/ 380357 h 380357"/>
              <a:gd name="connsiteX0" fmla="*/ 68062 w 68062"/>
              <a:gd name="connsiteY0" fmla="*/ 108181 h 394114"/>
              <a:gd name="connsiteX1" fmla="*/ 39621 w 68062"/>
              <a:gd name="connsiteY1" fmla="*/ 81 h 394114"/>
              <a:gd name="connsiteX2" fmla="*/ 7038 w 68062"/>
              <a:gd name="connsiteY2" fmla="*/ 58825 h 394114"/>
              <a:gd name="connsiteX3" fmla="*/ 921 w 68062"/>
              <a:gd name="connsiteY3" fmla="*/ 394114 h 394114"/>
              <a:gd name="connsiteX0" fmla="*/ 67855 w 67855"/>
              <a:gd name="connsiteY0" fmla="*/ 781978 h 1067911"/>
              <a:gd name="connsiteX1" fmla="*/ 39414 w 67855"/>
              <a:gd name="connsiteY1" fmla="*/ 673878 h 1067911"/>
              <a:gd name="connsiteX2" fmla="*/ 8553 w 67855"/>
              <a:gd name="connsiteY2" fmla="*/ 3110 h 1067911"/>
              <a:gd name="connsiteX3" fmla="*/ 714 w 67855"/>
              <a:gd name="connsiteY3" fmla="*/ 1067911 h 1067911"/>
              <a:gd name="connsiteX0" fmla="*/ 67855 w 67855"/>
              <a:gd name="connsiteY0" fmla="*/ 780868 h 1066801"/>
              <a:gd name="connsiteX1" fmla="*/ 39413 w 67855"/>
              <a:gd name="connsiteY1" fmla="*/ 1022193 h 1066801"/>
              <a:gd name="connsiteX2" fmla="*/ 8553 w 67855"/>
              <a:gd name="connsiteY2" fmla="*/ 2000 h 1066801"/>
              <a:gd name="connsiteX3" fmla="*/ 714 w 67855"/>
              <a:gd name="connsiteY3" fmla="*/ 1066801 h 1066801"/>
              <a:gd name="connsiteX0" fmla="*/ 67855 w 67855"/>
              <a:gd name="connsiteY0" fmla="*/ 780885 h 1066818"/>
              <a:gd name="connsiteX1" fmla="*/ 61458 w 67855"/>
              <a:gd name="connsiteY1" fmla="*/ 834010 h 1066818"/>
              <a:gd name="connsiteX2" fmla="*/ 39413 w 67855"/>
              <a:gd name="connsiteY2" fmla="*/ 1022210 h 1066818"/>
              <a:gd name="connsiteX3" fmla="*/ 8553 w 67855"/>
              <a:gd name="connsiteY3" fmla="*/ 2017 h 1066818"/>
              <a:gd name="connsiteX4" fmla="*/ 714 w 67855"/>
              <a:gd name="connsiteY4" fmla="*/ 1066818 h 1066818"/>
              <a:gd name="connsiteX0" fmla="*/ 70815 w 70815"/>
              <a:gd name="connsiteY0" fmla="*/ 797396 h 1066818"/>
              <a:gd name="connsiteX1" fmla="*/ 61458 w 70815"/>
              <a:gd name="connsiteY1" fmla="*/ 834010 h 1066818"/>
              <a:gd name="connsiteX2" fmla="*/ 39413 w 70815"/>
              <a:gd name="connsiteY2" fmla="*/ 1022210 h 1066818"/>
              <a:gd name="connsiteX3" fmla="*/ 8553 w 70815"/>
              <a:gd name="connsiteY3" fmla="*/ 2017 h 1066818"/>
              <a:gd name="connsiteX4" fmla="*/ 714 w 70815"/>
              <a:gd name="connsiteY4" fmla="*/ 1066818 h 1066818"/>
              <a:gd name="connsiteX0" fmla="*/ 70815 w 70815"/>
              <a:gd name="connsiteY0" fmla="*/ 797342 h 1066764"/>
              <a:gd name="connsiteX1" fmla="*/ 60708 w 70815"/>
              <a:gd name="connsiteY1" fmla="*/ 667473 h 1066764"/>
              <a:gd name="connsiteX2" fmla="*/ 39413 w 70815"/>
              <a:gd name="connsiteY2" fmla="*/ 1022156 h 1066764"/>
              <a:gd name="connsiteX3" fmla="*/ 8553 w 70815"/>
              <a:gd name="connsiteY3" fmla="*/ 1963 h 1066764"/>
              <a:gd name="connsiteX4" fmla="*/ 714 w 70815"/>
              <a:gd name="connsiteY4" fmla="*/ 1066764 h 1066764"/>
              <a:gd name="connsiteX0" fmla="*/ 70163 w 70163"/>
              <a:gd name="connsiteY0" fmla="*/ 797342 h 1066764"/>
              <a:gd name="connsiteX1" fmla="*/ 60056 w 70163"/>
              <a:gd name="connsiteY1" fmla="*/ 667473 h 1066764"/>
              <a:gd name="connsiteX2" fmla="*/ 38761 w 70163"/>
              <a:gd name="connsiteY2" fmla="*/ 1022156 h 1066764"/>
              <a:gd name="connsiteX3" fmla="*/ 7901 w 70163"/>
              <a:gd name="connsiteY3" fmla="*/ 1963 h 1066764"/>
              <a:gd name="connsiteX4" fmla="*/ 62 w 70163"/>
              <a:gd name="connsiteY4" fmla="*/ 1066764 h 1066764"/>
              <a:gd name="connsiteX0" fmla="*/ 71580 w 71580"/>
              <a:gd name="connsiteY0" fmla="*/ 797342 h 1067316"/>
              <a:gd name="connsiteX1" fmla="*/ 61473 w 71580"/>
              <a:gd name="connsiteY1" fmla="*/ 667473 h 1067316"/>
              <a:gd name="connsiteX2" fmla="*/ 40178 w 71580"/>
              <a:gd name="connsiteY2" fmla="*/ 1022156 h 1067316"/>
              <a:gd name="connsiteX3" fmla="*/ 9318 w 71580"/>
              <a:gd name="connsiteY3" fmla="*/ 1963 h 1067316"/>
              <a:gd name="connsiteX4" fmla="*/ 43 w 71580"/>
              <a:gd name="connsiteY4" fmla="*/ 1067316 h 1067316"/>
              <a:gd name="connsiteX0" fmla="*/ 70924 w 70924"/>
              <a:gd name="connsiteY0" fmla="*/ 797342 h 1099709"/>
              <a:gd name="connsiteX1" fmla="*/ 60817 w 70924"/>
              <a:gd name="connsiteY1" fmla="*/ 667473 h 1099709"/>
              <a:gd name="connsiteX2" fmla="*/ 39522 w 70924"/>
              <a:gd name="connsiteY2" fmla="*/ 1022156 h 1099709"/>
              <a:gd name="connsiteX3" fmla="*/ 8662 w 70924"/>
              <a:gd name="connsiteY3" fmla="*/ 1963 h 1099709"/>
              <a:gd name="connsiteX4" fmla="*/ 51 w 70924"/>
              <a:gd name="connsiteY4" fmla="*/ 1099709 h 1099709"/>
              <a:gd name="connsiteX0" fmla="*/ 70903 w 70903"/>
              <a:gd name="connsiteY0" fmla="*/ 797342 h 1099709"/>
              <a:gd name="connsiteX1" fmla="*/ 60796 w 70903"/>
              <a:gd name="connsiteY1" fmla="*/ 667473 h 1099709"/>
              <a:gd name="connsiteX2" fmla="*/ 39501 w 70903"/>
              <a:gd name="connsiteY2" fmla="*/ 1022156 h 1099709"/>
              <a:gd name="connsiteX3" fmla="*/ 8641 w 70903"/>
              <a:gd name="connsiteY3" fmla="*/ 1963 h 1099709"/>
              <a:gd name="connsiteX4" fmla="*/ 30 w 70903"/>
              <a:gd name="connsiteY4" fmla="*/ 1099709 h 1099709"/>
              <a:gd name="connsiteX0" fmla="*/ 70883 w 70883"/>
              <a:gd name="connsiteY0" fmla="*/ 646972 h 949339"/>
              <a:gd name="connsiteX1" fmla="*/ 60776 w 70883"/>
              <a:gd name="connsiteY1" fmla="*/ 517103 h 949339"/>
              <a:gd name="connsiteX2" fmla="*/ 39481 w 70883"/>
              <a:gd name="connsiteY2" fmla="*/ 871786 h 949339"/>
              <a:gd name="connsiteX3" fmla="*/ 16128 w 70883"/>
              <a:gd name="connsiteY3" fmla="*/ 2246 h 949339"/>
              <a:gd name="connsiteX4" fmla="*/ 10 w 70883"/>
              <a:gd name="connsiteY4" fmla="*/ 949339 h 949339"/>
              <a:gd name="connsiteX0" fmla="*/ 70884 w 70884"/>
              <a:gd name="connsiteY0" fmla="*/ 653817 h 956184"/>
              <a:gd name="connsiteX1" fmla="*/ 60777 w 70884"/>
              <a:gd name="connsiteY1" fmla="*/ 523948 h 956184"/>
              <a:gd name="connsiteX2" fmla="*/ 39482 w 70884"/>
              <a:gd name="connsiteY2" fmla="*/ 878631 h 956184"/>
              <a:gd name="connsiteX3" fmla="*/ 16129 w 70884"/>
              <a:gd name="connsiteY3" fmla="*/ 9091 h 956184"/>
              <a:gd name="connsiteX4" fmla="*/ 11 w 70884"/>
              <a:gd name="connsiteY4" fmla="*/ 956184 h 95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84" h="956184">
                <a:moveTo>
                  <a:pt x="70884" y="653817"/>
                </a:moveTo>
                <a:cubicBezTo>
                  <a:pt x="69818" y="662671"/>
                  <a:pt x="65517" y="483727"/>
                  <a:pt x="60777" y="523948"/>
                </a:cubicBezTo>
                <a:cubicBezTo>
                  <a:pt x="56037" y="564169"/>
                  <a:pt x="46923" y="964440"/>
                  <a:pt x="39482" y="878631"/>
                </a:cubicBezTo>
                <a:cubicBezTo>
                  <a:pt x="32041" y="792822"/>
                  <a:pt x="24581" y="-41939"/>
                  <a:pt x="16129" y="9091"/>
                </a:cubicBezTo>
                <a:cubicBezTo>
                  <a:pt x="9205" y="-95799"/>
                  <a:pt x="-374" y="737001"/>
                  <a:pt x="11" y="956184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stealth" w="lg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8561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118E64-677D-4F74-8745-34CB2696EB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96" t="12637" r="14649" b="7894"/>
          <a:stretch/>
        </p:blipFill>
        <p:spPr>
          <a:xfrm>
            <a:off x="239328" y="1604211"/>
            <a:ext cx="8665343" cy="51483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E20A826-4A7D-445D-A1C3-6512DB9F9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274" y="6028439"/>
            <a:ext cx="6273449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SzPct val="75000"/>
            </a:pPr>
            <a:r>
              <a:rPr lang="en-US" altLang="en-US" sz="2800" dirty="0">
                <a:cs typeface="Times New Roman" panose="02020603050405020304" pitchFamily="18" charset="0"/>
              </a:rPr>
              <a:t>https://chehalisbasinstrategy.com/cfar/</a:t>
            </a:r>
          </a:p>
        </p:txBody>
      </p:sp>
    </p:spTree>
    <p:extLst>
      <p:ext uri="{BB962C8B-B14F-4D97-AF65-F5344CB8AC3E}">
        <p14:creationId xmlns:p14="http://schemas.microsoft.com/office/powerpoint/2010/main" val="2604009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55750" y="1778000"/>
            <a:ext cx="7397750" cy="4387850"/>
          </a:xfrm>
          <a:noFill/>
          <a:ln/>
        </p:spPr>
        <p:txBody>
          <a:bodyPr/>
          <a:lstStyle/>
          <a:p>
            <a:pPr marL="609600" indent="-609600" algn="ctr">
              <a:spcBef>
                <a:spcPts val="0"/>
              </a:spcBef>
              <a:spcAft>
                <a:spcPts val="1800"/>
              </a:spcAft>
              <a:buFont typeface="Monotype Sorts" pitchFamily="2" charset="2"/>
              <a:buNone/>
            </a:pPr>
            <a:r>
              <a:rPr lang="en-US" altLang="en-US" sz="3600" dirty="0">
                <a:cs typeface="Times New Roman" panose="02020603050405020304" pitchFamily="18" charset="0"/>
              </a:rPr>
              <a:t>Certified Floodplain Managers</a:t>
            </a:r>
          </a:p>
          <a:p>
            <a:pPr marL="461963" indent="-461963"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3 continuing education credits (CECs)</a:t>
            </a:r>
          </a:p>
          <a:p>
            <a:pPr marL="461963" indent="-461963"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We do the paperwork</a:t>
            </a:r>
          </a:p>
          <a:p>
            <a:pPr marL="461963" indent="-461963">
              <a:spcBef>
                <a:spcPts val="0"/>
              </a:spcBef>
              <a:spcAft>
                <a:spcPts val="12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You do the polling questions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C17C69-0FA8-4537-AA12-DA97B97FAA51}"/>
              </a:ext>
            </a:extLst>
          </p:cNvPr>
          <p:cNvSpPr txBox="1"/>
          <p:nvPr/>
        </p:nvSpPr>
        <p:spPr>
          <a:xfrm>
            <a:off x="3577563" y="4584122"/>
            <a:ext cx="3354123" cy="677108"/>
          </a:xfrm>
          <a:prstGeom prst="rect">
            <a:avLst/>
          </a:prstGeom>
          <a:solidFill>
            <a:srgbClr val="FFFFCC"/>
          </a:solidFill>
          <a:ln w="63500">
            <a:solidFill>
              <a:schemeClr val="tx2">
                <a:lumMod val="50000"/>
              </a:schemeClr>
            </a:solidFill>
            <a:prstDash val="dash"/>
          </a:ln>
        </p:spPr>
        <p:txBody>
          <a:bodyPr wrap="none" lIns="182880" tIns="91440" rIns="182880" bIns="91440" rtlCol="0">
            <a:spAutoFit/>
          </a:bodyPr>
          <a:lstStyle/>
          <a:p>
            <a:pPr algn="ctr"/>
            <a:r>
              <a:rPr lang="en-US" sz="3200" dirty="0">
                <a:solidFill>
                  <a:schemeClr val="bg2"/>
                </a:solidFill>
              </a:rPr>
              <a:t>Polling Question</a:t>
            </a:r>
          </a:p>
        </p:txBody>
      </p:sp>
    </p:spTree>
    <p:extLst>
      <p:ext uri="{BB962C8B-B14F-4D97-AF65-F5344CB8AC3E}">
        <p14:creationId xmlns:p14="http://schemas.microsoft.com/office/powerpoint/2010/main" val="3945951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55750" y="1778000"/>
            <a:ext cx="7397750" cy="4387850"/>
          </a:xfrm>
          <a:noFill/>
          <a:ln/>
        </p:spPr>
        <p:txBody>
          <a:bodyPr/>
          <a:lstStyle/>
          <a:p>
            <a:pPr marL="609600" indent="-609600" algn="ctr">
              <a:spcBef>
                <a:spcPts val="0"/>
              </a:spcBef>
              <a:spcAft>
                <a:spcPts val="1800"/>
              </a:spcAft>
              <a:buFont typeface="Monotype Sorts" pitchFamily="2" charset="2"/>
              <a:buNone/>
            </a:pPr>
            <a:r>
              <a:rPr lang="en-US" altLang="en-US" sz="3600" dirty="0">
                <a:cs typeface="Times New Roman" panose="02020603050405020304" pitchFamily="18" charset="0"/>
              </a:rPr>
              <a:t>For help:</a:t>
            </a:r>
          </a:p>
          <a:p>
            <a:pPr marL="344488" indent="-344488"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Ordinance requirements and administration</a:t>
            </a:r>
          </a:p>
          <a:p>
            <a:pPr marL="365760" indent="0">
              <a:spcBef>
                <a:spcPts val="0"/>
              </a:spcBef>
              <a:spcAft>
                <a:spcPts val="1200"/>
              </a:spcAft>
              <a:buClrTx/>
              <a:buSzPct val="100000"/>
              <a:buNone/>
            </a:pPr>
            <a:r>
              <a:rPr lang="en-US" altLang="en-US" sz="2800" dirty="0">
                <a:cs typeface="Times New Roman" panose="02020603050405020304" pitchFamily="18" charset="0"/>
              </a:rPr>
              <a:t>Alex Rosen, Department of Ecology 360/407-6521, Alex.Rosen@ECY.WA.GOV</a:t>
            </a:r>
          </a:p>
          <a:p>
            <a:pPr marL="344488" indent="-344488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ü"/>
            </a:pPr>
            <a:r>
              <a:rPr lang="en-US" altLang="en-US" sz="2800" dirty="0">
                <a:cs typeface="Times New Roman" panose="02020603050405020304" pitchFamily="18" charset="0"/>
              </a:rPr>
              <a:t>Mitigation/other floodplain management Chrissy Bailey, Department of Ecology 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Office of Chehalis Basin. 360/407-6781</a:t>
            </a:r>
            <a:r>
              <a:rPr lang="en-US" altLang="en-US" sz="2800" dirty="0">
                <a:cs typeface="Times New Roman" panose="02020603050405020304" pitchFamily="18" charset="0"/>
              </a:rPr>
              <a:t>, </a:t>
            </a:r>
            <a:r>
              <a:rPr lang="en-US" altLang="en-US" sz="2800" dirty="0" smtClean="0">
                <a:cs typeface="Times New Roman" panose="02020603050405020304" pitchFamily="18" charset="0"/>
              </a:rPr>
              <a:t>Chrissy.Bailey</a:t>
            </a:r>
            <a:r>
              <a:rPr lang="en-US" sz="2800" dirty="0" smtClean="0"/>
              <a:t>@ECY.WA.GOV</a:t>
            </a:r>
            <a:endParaRPr lang="en-US" altLang="en-US" sz="2800" dirty="0">
              <a:cs typeface="Times New Roman" panose="02020603050405020304" pitchFamily="18" charset="0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41A8575-CC9D-4FC4-BCAD-5D7D74D89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371" y="5750351"/>
            <a:ext cx="3302507" cy="8309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SzPct val="75000"/>
            </a:pPr>
            <a:r>
              <a:rPr lang="en-US" altLang="en-US" sz="4800" dirty="0">
                <a:cs typeface="Times New Roman" panose="02020603050405020304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972567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background">
  <a:themeElements>
    <a:clrScheme name="background 1">
      <a:dk1>
        <a:srgbClr val="003300"/>
      </a:dk1>
      <a:lt1>
        <a:srgbClr val="FFFFFF"/>
      </a:lt1>
      <a:dk2>
        <a:srgbClr val="336600"/>
      </a:dk2>
      <a:lt2>
        <a:srgbClr val="FFCC66"/>
      </a:lt2>
      <a:accent1>
        <a:srgbClr val="996633"/>
      </a:accent1>
      <a:accent2>
        <a:srgbClr val="0099CC"/>
      </a:accent2>
      <a:accent3>
        <a:srgbClr val="ADB8AA"/>
      </a:accent3>
      <a:accent4>
        <a:srgbClr val="DADADA"/>
      </a:accent4>
      <a:accent5>
        <a:srgbClr val="CAB8AD"/>
      </a:accent5>
      <a:accent6>
        <a:srgbClr val="008AB9"/>
      </a:accent6>
      <a:hlink>
        <a:srgbClr val="FF9933"/>
      </a:hlink>
      <a:folHlink>
        <a:srgbClr val="009900"/>
      </a:folHlink>
    </a:clrScheme>
    <a:fontScheme name="backgroun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ackground 1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ground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ground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G:\background.pot</Template>
  <TotalTime>5094</TotalTime>
  <Words>203</Words>
  <Application>Microsoft Office PowerPoint</Application>
  <PresentationFormat>On-screen Show (4:3)</PresentationFormat>
  <Paragraphs>53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Monotype Sorts</vt:lpstr>
      <vt:lpstr>Times New Roman</vt:lpstr>
      <vt:lpstr>Wingdings</vt:lpstr>
      <vt:lpstr>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Bailey, Chrissy (ECY)</dc:creator>
  <cp:lastModifiedBy>Bailey, Chrissy (ECY)</cp:lastModifiedBy>
  <cp:revision>203</cp:revision>
  <cp:lastPrinted>2020-10-07T21:39:22Z</cp:lastPrinted>
  <dcterms:created xsi:type="dcterms:W3CDTF">1601-01-01T00:00:00Z</dcterms:created>
  <dcterms:modified xsi:type="dcterms:W3CDTF">2020-10-15T16:25:22Z</dcterms:modified>
</cp:coreProperties>
</file>