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45"/>
  </p:notesMasterIdLst>
  <p:handoutMasterIdLst>
    <p:handoutMasterId r:id="rId46"/>
  </p:handoutMasterIdLst>
  <p:sldIdLst>
    <p:sldId id="566" r:id="rId2"/>
    <p:sldId id="456" r:id="rId3"/>
    <p:sldId id="458" r:id="rId4"/>
    <p:sldId id="573" r:id="rId5"/>
    <p:sldId id="571" r:id="rId6"/>
    <p:sldId id="512" r:id="rId7"/>
    <p:sldId id="515" r:id="rId8"/>
    <p:sldId id="516" r:id="rId9"/>
    <p:sldId id="460" r:id="rId10"/>
    <p:sldId id="461" r:id="rId11"/>
    <p:sldId id="526" r:id="rId12"/>
    <p:sldId id="519" r:id="rId13"/>
    <p:sldId id="520" r:id="rId14"/>
    <p:sldId id="528" r:id="rId15"/>
    <p:sldId id="530" r:id="rId16"/>
    <p:sldId id="527" r:id="rId17"/>
    <p:sldId id="531" r:id="rId18"/>
    <p:sldId id="576" r:id="rId19"/>
    <p:sldId id="577" r:id="rId20"/>
    <p:sldId id="532" r:id="rId21"/>
    <p:sldId id="533" r:id="rId22"/>
    <p:sldId id="518" r:id="rId23"/>
    <p:sldId id="584" r:id="rId24"/>
    <p:sldId id="436" r:id="rId25"/>
    <p:sldId id="583" r:id="rId26"/>
    <p:sldId id="534" r:id="rId27"/>
    <p:sldId id="446" r:id="rId28"/>
    <p:sldId id="538" r:id="rId29"/>
    <p:sldId id="554" r:id="rId30"/>
    <p:sldId id="553" r:id="rId31"/>
    <p:sldId id="545" r:id="rId32"/>
    <p:sldId id="544" r:id="rId33"/>
    <p:sldId id="547" r:id="rId34"/>
    <p:sldId id="580" r:id="rId35"/>
    <p:sldId id="543" r:id="rId36"/>
    <p:sldId id="585" r:id="rId37"/>
    <p:sldId id="578" r:id="rId38"/>
    <p:sldId id="561" r:id="rId39"/>
    <p:sldId id="581" r:id="rId40"/>
    <p:sldId id="552" r:id="rId41"/>
    <p:sldId id="551" r:id="rId42"/>
    <p:sldId id="582" r:id="rId43"/>
    <p:sldId id="579" r:id="rId4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5">
          <p15:clr>
            <a:srgbClr val="A4A3A4"/>
          </p15:clr>
        </p15:guide>
        <p15:guide id="2" pos="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21A"/>
    <a:srgbClr val="076123"/>
    <a:srgbClr val="006800"/>
    <a:srgbClr val="FFFFCC"/>
    <a:srgbClr val="FFCCCC"/>
    <a:srgbClr val="FFCC99"/>
    <a:srgbClr val="FFCCFF"/>
    <a:srgbClr val="D8B7B4"/>
    <a:srgbClr val="DCB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34" autoAdjust="0"/>
  </p:normalViewPr>
  <p:slideViewPr>
    <p:cSldViewPr snapToGrid="0">
      <p:cViewPr varScale="1">
        <p:scale>
          <a:sx n="90" d="100"/>
          <a:sy n="90" d="100"/>
        </p:scale>
        <p:origin x="475" y="62"/>
      </p:cViewPr>
      <p:guideLst>
        <p:guide orient="horz" pos="1615"/>
        <p:guide pos="65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15077"/>
    </p:cViewPr>
  </p:sorterViewPr>
  <p:notesViewPr>
    <p:cSldViewPr snapToGrid="0">
      <p:cViewPr varScale="1">
        <p:scale>
          <a:sx n="69" d="100"/>
          <a:sy n="69" d="100"/>
        </p:scale>
        <p:origin x="2946" y="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0.xml"/><Relationship Id="rId13" Type="http://schemas.openxmlformats.org/officeDocument/2006/relationships/slide" Target="slides/slide35.xml"/><Relationship Id="rId18" Type="http://schemas.openxmlformats.org/officeDocument/2006/relationships/slide" Target="slides/slide40.xml"/><Relationship Id="rId3" Type="http://schemas.openxmlformats.org/officeDocument/2006/relationships/slide" Target="slides/slide23.xml"/><Relationship Id="rId7" Type="http://schemas.openxmlformats.org/officeDocument/2006/relationships/slide" Target="slides/slide29.xml"/><Relationship Id="rId12" Type="http://schemas.openxmlformats.org/officeDocument/2006/relationships/slide" Target="slides/slide34.xml"/><Relationship Id="rId17" Type="http://schemas.openxmlformats.org/officeDocument/2006/relationships/slide" Target="slides/slide39.xml"/><Relationship Id="rId2" Type="http://schemas.openxmlformats.org/officeDocument/2006/relationships/slide" Target="slides/slide22.xml"/><Relationship Id="rId16" Type="http://schemas.openxmlformats.org/officeDocument/2006/relationships/slide" Target="slides/slide38.xml"/><Relationship Id="rId20" Type="http://schemas.openxmlformats.org/officeDocument/2006/relationships/slide" Target="slides/slide42.xml"/><Relationship Id="rId1" Type="http://schemas.openxmlformats.org/officeDocument/2006/relationships/slide" Target="slides/slide5.xml"/><Relationship Id="rId6" Type="http://schemas.openxmlformats.org/officeDocument/2006/relationships/slide" Target="slides/slide27.xml"/><Relationship Id="rId11" Type="http://schemas.openxmlformats.org/officeDocument/2006/relationships/slide" Target="slides/slide33.xml"/><Relationship Id="rId5" Type="http://schemas.openxmlformats.org/officeDocument/2006/relationships/slide" Target="slides/slide26.xml"/><Relationship Id="rId15" Type="http://schemas.openxmlformats.org/officeDocument/2006/relationships/slide" Target="slides/slide37.xml"/><Relationship Id="rId10" Type="http://schemas.openxmlformats.org/officeDocument/2006/relationships/slide" Target="slides/slide32.xml"/><Relationship Id="rId19" Type="http://schemas.openxmlformats.org/officeDocument/2006/relationships/slide" Target="slides/slide41.xml"/><Relationship Id="rId4" Type="http://schemas.openxmlformats.org/officeDocument/2006/relationships/slide" Target="slides/slide24.xml"/><Relationship Id="rId9" Type="http://schemas.openxmlformats.org/officeDocument/2006/relationships/slide" Target="slides/slide31.xml"/><Relationship Id="rId14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7" tIns="48303" rIns="96607" bIns="4830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3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7" tIns="48303" rIns="96607" bIns="4830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12114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7" tIns="48303" rIns="96607" bIns="4830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3" y="912114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7" tIns="48303" rIns="96607" bIns="48303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3A4FDA6-08FE-457F-BD76-5FBAB58D5B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7" tIns="48303" rIns="96607" bIns="4830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3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7" tIns="48303" rIns="96607" bIns="4830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3" y="4560570"/>
            <a:ext cx="536448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7" tIns="48303" rIns="96607" bIns="48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12114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7" tIns="48303" rIns="96607" bIns="4830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3" y="912114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7" tIns="48303" rIns="96607" bIns="48303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6D60A05-5805-478B-8F14-8A26BE062B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1864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0408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062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275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13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97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95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11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48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17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135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16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0392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5479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2916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General Development Standards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FD0398-645F-4DC1-86DD-EA433019A5D0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General Development Standards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339E4-FA9E-41F4-A32B-C487BB19836F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3484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9532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4288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2976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8525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821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102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1806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94478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77885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28225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75193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220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6024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51546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94802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629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8850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5957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70576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14254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001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956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6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49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03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Flood Maps and Data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F4D6-6FCD-4242-B530-A5AC92C590EF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26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902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5759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0"/>
              <a:ext cx="910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381" y="2280"/>
              <a:ext cx="5369" cy="48"/>
              <a:chOff x="381" y="2280"/>
              <a:chExt cx="5369" cy="48"/>
            </a:xfrm>
          </p:grpSpPr>
          <p:sp>
            <p:nvSpPr>
              <p:cNvPr id="8" name="Line 5"/>
              <p:cNvSpPr>
                <a:spLocks noChangeShapeType="1"/>
              </p:cNvSpPr>
              <p:nvPr/>
            </p:nvSpPr>
            <p:spPr bwMode="ltGray">
              <a:xfrm>
                <a:off x="381" y="2328"/>
                <a:ext cx="5369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ltGray">
              <a:xfrm>
                <a:off x="381" y="2280"/>
                <a:ext cx="5369" cy="0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" name="Rectangle 7"/>
            <p:cNvSpPr>
              <a:spLocks noChangeArrowheads="1"/>
            </p:cNvSpPr>
            <p:nvPr/>
          </p:nvSpPr>
          <p:spPr bwMode="ltGray">
            <a:xfrm>
              <a:off x="384" y="960"/>
              <a:ext cx="5375" cy="38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</p:grpSp>
      <p:sp>
        <p:nvSpPr>
          <p:cNvPr id="36872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DE4113-7828-4556-BB59-68F8E815939A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05D554-D252-4128-9EC3-0066E24695A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901632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1C8E-4A32-4FDF-99B7-77709D454B06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1B127-4DA3-40D0-A22D-F2D5099D729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979345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4188" y="266700"/>
            <a:ext cx="2081212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0" y="266700"/>
            <a:ext cx="6091238" cy="56769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3FE21-7177-4FB8-89D1-666A1C893BBA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381DB-B3AF-404E-AA13-ECA3BD80D88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58047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FDACF4-5340-406F-991A-C8626A0F12CE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AEA75D-83AF-4C50-92F8-E4066DDCF0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276600" y="394206"/>
            <a:ext cx="4155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Flood Maps and Data</a:t>
            </a:r>
          </a:p>
        </p:txBody>
      </p:sp>
      <p:pic>
        <p:nvPicPr>
          <p:cNvPr id="9" name="Picture 8" descr="Washington State Department of Ecology logo">
            <a:extLst>
              <a:ext uri="{FF2B5EF4-FFF2-40B4-BE49-F238E27FC236}">
                <a16:creationId xmlns:a16="http://schemas.microsoft.com/office/drawing/2014/main" id="{322F46D2-2CD8-4B8F-9278-809337DBCB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2" y="183015"/>
            <a:ext cx="2558125" cy="89590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823875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29890-B2D5-41A0-8AA9-2B319A3CE143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0890F-9730-420D-B354-73B4DE039E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94275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790700"/>
            <a:ext cx="3810000" cy="4152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790700"/>
            <a:ext cx="3810000" cy="4152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0F598-9869-4994-AA7C-39B5859D14D9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22EC6-B986-4CEA-B8AC-0875F96F46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01109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AC9AD-26E7-450B-9BE7-E60FD87B59C0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E5903-5138-4E7D-926B-1E72BE7CA7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94881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FD273-9D62-4A38-93D0-F3B9B41844D4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CF528-036B-4027-875F-720186C76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91746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98C2C-F3A9-47EA-9F33-4C6666667560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4A7D-AA4F-41EA-823E-6F8C18940F0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212982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BA49E-6FE4-49AF-8B67-7B917BD77EB0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D4D7-F73A-4375-A91A-4E784563C7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15436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035FC-EB3E-49B6-807C-0FD58D273D00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6F13-168E-49BB-A17D-4955E17B3A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85954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28125" cy="6858000"/>
            <a:chOff x="0" y="0"/>
            <a:chExt cx="5750" cy="4320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ltGray">
            <a:xfrm>
              <a:off x="0" y="0"/>
              <a:ext cx="910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381" y="888"/>
              <a:ext cx="5369" cy="48"/>
              <a:chOff x="381" y="888"/>
              <a:chExt cx="5369" cy="48"/>
            </a:xfrm>
          </p:grpSpPr>
          <p:sp>
            <p:nvSpPr>
              <p:cNvPr id="1034" name="Line 5"/>
              <p:cNvSpPr>
                <a:spLocks noChangeShapeType="1"/>
              </p:cNvSpPr>
              <p:nvPr/>
            </p:nvSpPr>
            <p:spPr bwMode="ltGray">
              <a:xfrm>
                <a:off x="381" y="936"/>
                <a:ext cx="5369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5" name="Line 6"/>
              <p:cNvSpPr>
                <a:spLocks noChangeShapeType="1"/>
              </p:cNvSpPr>
              <p:nvPr/>
            </p:nvSpPr>
            <p:spPr bwMode="ltGray">
              <a:xfrm>
                <a:off x="381" y="888"/>
                <a:ext cx="5369" cy="0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66700"/>
            <a:ext cx="7791450" cy="1104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90700"/>
            <a:ext cx="777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2AE7717D-D695-429B-B560-5FF5B5A94C3D}" type="datetime1">
              <a:rPr lang="en-US" altLang="en-US"/>
              <a:pPr>
                <a:defRPr/>
              </a:pPr>
              <a:t>10/12/2020</a:t>
            </a:fld>
            <a:endParaRPr lang="en-US" altLang="en-US" dirty="0"/>
          </a:p>
        </p:txBody>
      </p:sp>
      <p:sp>
        <p:nvSpPr>
          <p:cNvPr id="3585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AF47FEF-1C92-4C16-AE80-52EFA1FC909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&lt;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7.emf"/><Relationship Id="rId4" Type="http://schemas.openxmlformats.org/officeDocument/2006/relationships/image" Target="../media/image2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2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08125" y="1720393"/>
            <a:ext cx="6110287" cy="855663"/>
          </a:xfrm>
        </p:spPr>
        <p:txBody>
          <a:bodyPr/>
          <a:lstStyle/>
          <a:p>
            <a:pPr algn="ctr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Flood Maps and Data</a:t>
            </a:r>
          </a:p>
        </p:txBody>
      </p:sp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1525588" y="2459489"/>
            <a:ext cx="7418387" cy="343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84263" indent="-1084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altLang="en-US" sz="3200" dirty="0">
                <a:cs typeface="Times New Roman" panose="02020603050405020304" pitchFamily="18" charset="0"/>
              </a:rPr>
              <a:t>Terminology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altLang="en-US" sz="3200" dirty="0">
                <a:cs typeface="Times New Roman" panose="02020603050405020304" pitchFamily="18" charset="0"/>
              </a:rPr>
              <a:t>Base flood elevation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altLang="en-US" sz="3200" dirty="0">
                <a:cs typeface="Times New Roman" panose="02020603050405020304" pitchFamily="18" charset="0"/>
              </a:rPr>
              <a:t>Floodways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altLang="en-US" sz="3200" dirty="0">
                <a:cs typeface="Times New Roman" panose="02020603050405020304" pitchFamily="18" charset="0"/>
              </a:rPr>
              <a:t>Revising the FIRM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altLang="en-US" sz="3200" dirty="0">
                <a:cs typeface="Times New Roman" panose="02020603050405020304" pitchFamily="18" charset="0"/>
              </a:rPr>
              <a:t>Best available data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altLang="en-US" sz="3200" dirty="0">
                <a:cs typeface="Times New Roman" panose="02020603050405020304" pitchFamily="18" charset="0"/>
              </a:rPr>
              <a:t>Flood of record </a:t>
            </a:r>
          </a:p>
        </p:txBody>
      </p:sp>
    </p:spTree>
    <p:extLst>
      <p:ext uri="{BB962C8B-B14F-4D97-AF65-F5344CB8AC3E}">
        <p14:creationId xmlns:p14="http://schemas.microsoft.com/office/powerpoint/2010/main" val="8184969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0" y="2358972"/>
            <a:ext cx="6756074" cy="4499028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515533" y="1462354"/>
            <a:ext cx="5808134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What is the base flood elevation at 4734 Lower Falls Creek Road?</a:t>
            </a:r>
          </a:p>
        </p:txBody>
      </p:sp>
      <p:sp>
        <p:nvSpPr>
          <p:cNvPr id="9" name="Action Button: Go Home 8">
            <a:hlinkClick r:id="" action="ppaction://noaction" highlightClick="1"/>
          </p:cNvPr>
          <p:cNvSpPr/>
          <p:nvPr/>
        </p:nvSpPr>
        <p:spPr bwMode="auto">
          <a:xfrm>
            <a:off x="3471896" y="4957912"/>
            <a:ext cx="387626" cy="278295"/>
          </a:xfrm>
          <a:prstGeom prst="actionButtonHome">
            <a:avLst/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9185" y="5044051"/>
            <a:ext cx="87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4734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0" y="2358972"/>
            <a:ext cx="6756074" cy="4499028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 bwMode="auto">
          <a:xfrm rot="19701038">
            <a:off x="4014335" y="4817018"/>
            <a:ext cx="500758" cy="910674"/>
          </a:xfrm>
          <a:prstGeom prst="rightBrace">
            <a:avLst>
              <a:gd name="adj1" fmla="val 25157"/>
              <a:gd name="adj2" fmla="val 4971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ction Button: Go Home 6">
            <a:hlinkClick r:id="" action="ppaction://noaction" highlightClick="1"/>
          </p:cNvPr>
          <p:cNvSpPr/>
          <p:nvPr/>
        </p:nvSpPr>
        <p:spPr bwMode="auto">
          <a:xfrm>
            <a:off x="3471896" y="4957912"/>
            <a:ext cx="387626" cy="278295"/>
          </a:xfrm>
          <a:prstGeom prst="actionButtonHome">
            <a:avLst/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9185" y="5044051"/>
            <a:ext cx="87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4734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7881" y="4753359"/>
            <a:ext cx="1204817" cy="369332"/>
          </a:xfrm>
          <a:prstGeom prst="rect">
            <a:avLst/>
          </a:prstGeom>
          <a:solidFill>
            <a:schemeClr val="tx1"/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250 feet</a:t>
            </a:r>
          </a:p>
        </p:txBody>
      </p:sp>
      <p:sp>
        <p:nvSpPr>
          <p:cNvPr id="3" name="TextBox 2"/>
          <p:cNvSpPr txBox="1"/>
          <p:nvPr/>
        </p:nvSpPr>
        <p:spPr>
          <a:xfrm rot="18993849">
            <a:off x="5755525" y="3025654"/>
            <a:ext cx="2194560" cy="3657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40FE9C-C9F4-46B2-86AC-C0E73557F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533" y="1462354"/>
            <a:ext cx="5808134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What is the base flood elevation at 4734 Lower Falls Creek Road?</a:t>
            </a:r>
          </a:p>
        </p:txBody>
      </p:sp>
    </p:spTree>
    <p:extLst>
      <p:ext uri="{BB962C8B-B14F-4D97-AF65-F5344CB8AC3E}">
        <p14:creationId xmlns:p14="http://schemas.microsoft.com/office/powerpoint/2010/main" val="3161431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533" t="5622" r="9641" b="9026"/>
          <a:stretch/>
        </p:blipFill>
        <p:spPr>
          <a:xfrm>
            <a:off x="2769114" y="2293953"/>
            <a:ext cx="3289002" cy="4391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0688" y="5830957"/>
            <a:ext cx="1559207" cy="62285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47800" y="1743917"/>
            <a:ext cx="7208838" cy="1433179"/>
          </a:xfrm>
          <a:noFill/>
          <a:ln/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BFE in Riverine AE Zones</a:t>
            </a:r>
          </a:p>
        </p:txBody>
      </p:sp>
    </p:spTree>
    <p:extLst>
      <p:ext uri="{BB962C8B-B14F-4D97-AF65-F5344CB8AC3E}">
        <p14:creationId xmlns:p14="http://schemas.microsoft.com/office/powerpoint/2010/main" val="477551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533" t="5622" r="9641" b="9026"/>
          <a:stretch/>
        </p:blipFill>
        <p:spPr>
          <a:xfrm>
            <a:off x="2769114" y="2293953"/>
            <a:ext cx="3289002" cy="4391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0688" y="5830957"/>
            <a:ext cx="1559207" cy="62285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47800" y="1743917"/>
            <a:ext cx="7208838" cy="1433179"/>
          </a:xfrm>
          <a:noFill/>
          <a:ln/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BFE in Riverine AE Zones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3595" b="8816"/>
          <a:stretch/>
        </p:blipFill>
        <p:spPr>
          <a:xfrm>
            <a:off x="877613" y="3817713"/>
            <a:ext cx="7421217" cy="2868009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760370" y="4489837"/>
            <a:ext cx="320966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10 squares = 500 feet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Each square = 50 feet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F16AD3-6C0D-42C2-A19F-60E4A81E8543}"/>
              </a:ext>
            </a:extLst>
          </p:cNvPr>
          <p:cNvCxnSpPr>
            <a:cxnSpLocks/>
          </p:cNvCxnSpPr>
          <p:nvPr/>
        </p:nvCxnSpPr>
        <p:spPr bwMode="auto">
          <a:xfrm flipH="1">
            <a:off x="2042231" y="5320834"/>
            <a:ext cx="518944" cy="5101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0092F2-813E-44AA-BA9F-6CE710DEBA00}"/>
              </a:ext>
            </a:extLst>
          </p:cNvPr>
          <p:cNvCxnSpPr>
            <a:cxnSpLocks/>
          </p:cNvCxnSpPr>
          <p:nvPr/>
        </p:nvCxnSpPr>
        <p:spPr bwMode="auto">
          <a:xfrm>
            <a:off x="4183734" y="5309458"/>
            <a:ext cx="537883" cy="5328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41505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33" t="5622" r="9641" b="9026"/>
          <a:stretch/>
        </p:blipFill>
        <p:spPr>
          <a:xfrm>
            <a:off x="2769114" y="2293953"/>
            <a:ext cx="3289002" cy="4391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597429"/>
            <a:ext cx="1433107" cy="914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5327374" y="3511832"/>
            <a:ext cx="13253" cy="9541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4">
            <a:extLst>
              <a:ext uri="{FF2B5EF4-FFF2-40B4-BE49-F238E27FC236}">
                <a16:creationId xmlns:a16="http://schemas.microsoft.com/office/drawing/2014/main" id="{A48BD146-4196-4AC4-9F77-2B8478848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533" y="1462354"/>
            <a:ext cx="5808134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What is the base flood elevation at 4734 Lower Falls Creek Road?</a:t>
            </a:r>
          </a:p>
        </p:txBody>
      </p:sp>
    </p:spTree>
    <p:extLst>
      <p:ext uri="{BB962C8B-B14F-4D97-AF65-F5344CB8AC3E}">
        <p14:creationId xmlns:p14="http://schemas.microsoft.com/office/powerpoint/2010/main" val="2052704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33" t="5622" r="9641" b="9026"/>
          <a:stretch/>
        </p:blipFill>
        <p:spPr>
          <a:xfrm>
            <a:off x="2769114" y="2293953"/>
            <a:ext cx="3289002" cy="4391769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cxnSpLocks/>
          </p:cNvCxnSpPr>
          <p:nvPr/>
        </p:nvCxnSpPr>
        <p:spPr bwMode="auto">
          <a:xfrm flipV="1">
            <a:off x="5327374" y="3511832"/>
            <a:ext cx="13253" cy="9541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2597429"/>
            <a:ext cx="1433107" cy="914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330"/>
          <a:stretch/>
        </p:blipFill>
        <p:spPr>
          <a:xfrm>
            <a:off x="2368296" y="2404872"/>
            <a:ext cx="6085716" cy="42807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Right Brace 8"/>
          <p:cNvSpPr/>
          <p:nvPr/>
        </p:nvSpPr>
        <p:spPr bwMode="auto">
          <a:xfrm rot="16200000">
            <a:off x="5969637" y="2476548"/>
            <a:ext cx="668674" cy="1313956"/>
          </a:xfrm>
          <a:prstGeom prst="rightBrace">
            <a:avLst>
              <a:gd name="adj1" fmla="val 25157"/>
              <a:gd name="adj2" fmla="val 4971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8385" y="2418766"/>
            <a:ext cx="302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250 feet = 5 squares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 bwMode="auto">
          <a:xfrm>
            <a:off x="6960952" y="3518970"/>
            <a:ext cx="0" cy="3506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4755734" y="4025387"/>
            <a:ext cx="731154" cy="3217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7039169" y="355471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49791" y="4377900"/>
            <a:ext cx="1805943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Cloquallum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Road Bridge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9DD678-01EF-4B52-9E0B-36E0FC41B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533" y="1462354"/>
            <a:ext cx="5808134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What is the base flood elevation at 4734 Lower Falls Creek Road?</a:t>
            </a:r>
          </a:p>
        </p:txBody>
      </p:sp>
    </p:spTree>
    <p:extLst>
      <p:ext uri="{BB962C8B-B14F-4D97-AF65-F5344CB8AC3E}">
        <p14:creationId xmlns:p14="http://schemas.microsoft.com/office/powerpoint/2010/main" val="74433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447800" y="1743917"/>
            <a:ext cx="7208838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What is the BFE?</a:t>
            </a:r>
          </a:p>
        </p:txBody>
      </p:sp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33" t="5622" r="9641" b="9026"/>
          <a:stretch/>
        </p:blipFill>
        <p:spPr>
          <a:xfrm>
            <a:off x="2769114" y="2293953"/>
            <a:ext cx="3289002" cy="4391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597429"/>
            <a:ext cx="1433107" cy="914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330"/>
          <a:stretch/>
        </p:blipFill>
        <p:spPr>
          <a:xfrm>
            <a:off x="2364965" y="2404942"/>
            <a:ext cx="6085716" cy="42807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Right Brace 8"/>
          <p:cNvSpPr/>
          <p:nvPr/>
        </p:nvSpPr>
        <p:spPr bwMode="auto">
          <a:xfrm rot="16200000">
            <a:off x="5969637" y="2476548"/>
            <a:ext cx="668674" cy="1313956"/>
          </a:xfrm>
          <a:prstGeom prst="rightBrace">
            <a:avLst>
              <a:gd name="adj1" fmla="val 25157"/>
              <a:gd name="adj2" fmla="val 4971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8385" y="2418766"/>
            <a:ext cx="302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250 feet = 5 squares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 bwMode="auto">
          <a:xfrm>
            <a:off x="6960952" y="3518970"/>
            <a:ext cx="0" cy="3506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4755734" y="4025387"/>
            <a:ext cx="731154" cy="3217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7039169" y="355471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??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6491" t="12947" r="3757" b="9189"/>
          <a:stretch/>
        </p:blipFill>
        <p:spPr>
          <a:xfrm>
            <a:off x="1049262" y="1512366"/>
            <a:ext cx="3820907" cy="2573643"/>
          </a:xfrm>
          <a:prstGeom prst="rect">
            <a:avLst/>
          </a:prstGeom>
        </p:spPr>
      </p:pic>
      <p:sp>
        <p:nvSpPr>
          <p:cNvPr id="27" name="Freeform 5"/>
          <p:cNvSpPr>
            <a:spLocks/>
          </p:cNvSpPr>
          <p:nvPr/>
        </p:nvSpPr>
        <p:spPr bwMode="auto">
          <a:xfrm rot="4363708">
            <a:off x="2335974" y="972045"/>
            <a:ext cx="3369577" cy="4766630"/>
          </a:xfrm>
          <a:custGeom>
            <a:avLst/>
            <a:gdLst>
              <a:gd name="T0" fmla="*/ 1682750 w 1129"/>
              <a:gd name="T1" fmla="*/ 0 h 495"/>
              <a:gd name="T2" fmla="*/ 1211262 w 1129"/>
              <a:gd name="T3" fmla="*/ 692150 h 495"/>
              <a:gd name="T4" fmla="*/ 0 w 1129"/>
              <a:gd name="T5" fmla="*/ 584200 h 495"/>
              <a:gd name="T6" fmla="*/ 0 60000 65536"/>
              <a:gd name="T7" fmla="*/ 0 60000 65536"/>
              <a:gd name="T8" fmla="*/ 0 60000 65536"/>
              <a:gd name="connsiteX0" fmla="*/ 9389 w 9389"/>
              <a:gd name="connsiteY0" fmla="*/ 0 h 9535"/>
              <a:gd name="connsiteX1" fmla="*/ 4694 w 9389"/>
              <a:gd name="connsiteY1" fmla="*/ 9234 h 9535"/>
              <a:gd name="connsiteX2" fmla="*/ 0 w 9389"/>
              <a:gd name="connsiteY2" fmla="*/ 7434 h 9535"/>
              <a:gd name="connsiteX0" fmla="*/ 9478 w 9478"/>
              <a:gd name="connsiteY0" fmla="*/ 0 h 6127"/>
              <a:gd name="connsiteX1" fmla="*/ 4999 w 9478"/>
              <a:gd name="connsiteY1" fmla="*/ 5811 h 6127"/>
              <a:gd name="connsiteX2" fmla="*/ 0 w 9478"/>
              <a:gd name="connsiteY2" fmla="*/ 3924 h 6127"/>
              <a:gd name="connsiteX0" fmla="*/ 10000 w 10000"/>
              <a:gd name="connsiteY0" fmla="*/ 0 h 10599"/>
              <a:gd name="connsiteX1" fmla="*/ 7370 w 10000"/>
              <a:gd name="connsiteY1" fmla="*/ 10133 h 10599"/>
              <a:gd name="connsiteX2" fmla="*/ 0 w 10000"/>
              <a:gd name="connsiteY2" fmla="*/ 6404 h 10599"/>
              <a:gd name="connsiteX0" fmla="*/ 10000 w 10000"/>
              <a:gd name="connsiteY0" fmla="*/ 0 h 10599"/>
              <a:gd name="connsiteX1" fmla="*/ 7370 w 10000"/>
              <a:gd name="connsiteY1" fmla="*/ 10133 h 10599"/>
              <a:gd name="connsiteX2" fmla="*/ 0 w 10000"/>
              <a:gd name="connsiteY2" fmla="*/ 6404 h 10599"/>
              <a:gd name="connsiteX0" fmla="*/ 10000 w 10000"/>
              <a:gd name="connsiteY0" fmla="*/ 0 h 11197"/>
              <a:gd name="connsiteX1" fmla="*/ 7370 w 10000"/>
              <a:gd name="connsiteY1" fmla="*/ 10133 h 11197"/>
              <a:gd name="connsiteX2" fmla="*/ 0 w 10000"/>
              <a:gd name="connsiteY2" fmla="*/ 6404 h 11197"/>
              <a:gd name="connsiteX0" fmla="*/ 10000 w 10000"/>
              <a:gd name="connsiteY0" fmla="*/ 0 h 11197"/>
              <a:gd name="connsiteX1" fmla="*/ 7370 w 10000"/>
              <a:gd name="connsiteY1" fmla="*/ 10133 h 11197"/>
              <a:gd name="connsiteX2" fmla="*/ 0 w 10000"/>
              <a:gd name="connsiteY2" fmla="*/ 6404 h 11197"/>
              <a:gd name="connsiteX0" fmla="*/ 10277 w 10277"/>
              <a:gd name="connsiteY0" fmla="*/ 0 h 11938"/>
              <a:gd name="connsiteX1" fmla="*/ 7370 w 10277"/>
              <a:gd name="connsiteY1" fmla="*/ 10874 h 11938"/>
              <a:gd name="connsiteX2" fmla="*/ 0 w 10277"/>
              <a:gd name="connsiteY2" fmla="*/ 7145 h 11938"/>
              <a:gd name="connsiteX0" fmla="*/ 15802 w 15802"/>
              <a:gd name="connsiteY0" fmla="*/ 0 h 104509"/>
              <a:gd name="connsiteX1" fmla="*/ 12895 w 15802"/>
              <a:gd name="connsiteY1" fmla="*/ 10874 h 104509"/>
              <a:gd name="connsiteX2" fmla="*/ 0 w 15802"/>
              <a:gd name="connsiteY2" fmla="*/ 104508 h 104509"/>
              <a:gd name="connsiteX0" fmla="*/ 15802 w 15802"/>
              <a:gd name="connsiteY0" fmla="*/ 0 h 104510"/>
              <a:gd name="connsiteX1" fmla="*/ 13716 w 15802"/>
              <a:gd name="connsiteY1" fmla="*/ 30107 h 104510"/>
              <a:gd name="connsiteX2" fmla="*/ 0 w 15802"/>
              <a:gd name="connsiteY2" fmla="*/ 104508 h 104510"/>
              <a:gd name="connsiteX0" fmla="*/ 38167 w 38167"/>
              <a:gd name="connsiteY0" fmla="*/ 0 h 104744"/>
              <a:gd name="connsiteX1" fmla="*/ 13716 w 38167"/>
              <a:gd name="connsiteY1" fmla="*/ 30341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426 w 38167"/>
              <a:gd name="connsiteY1" fmla="*/ 29570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2"/>
              <a:gd name="connsiteX1" fmla="*/ 12856 w 38167"/>
              <a:gd name="connsiteY1" fmla="*/ 29827 h 104742"/>
              <a:gd name="connsiteX2" fmla="*/ 0 w 38167"/>
              <a:gd name="connsiteY2" fmla="*/ 104742 h 104742"/>
              <a:gd name="connsiteX0" fmla="*/ 38839 w 38839"/>
              <a:gd name="connsiteY0" fmla="*/ 0 h 104038"/>
              <a:gd name="connsiteX1" fmla="*/ 13528 w 38839"/>
              <a:gd name="connsiteY1" fmla="*/ 29827 h 104038"/>
              <a:gd name="connsiteX2" fmla="*/ 0 w 38839"/>
              <a:gd name="connsiteY2" fmla="*/ 104038 h 104038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336 w 38176"/>
              <a:gd name="connsiteY1" fmla="*/ 29209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25226 w 38176"/>
              <a:gd name="connsiteY1" fmla="*/ 21547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25226 w 38176"/>
              <a:gd name="connsiteY1" fmla="*/ 21547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24232 w 38176"/>
              <a:gd name="connsiteY1" fmla="*/ 21860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30660 w 38176"/>
              <a:gd name="connsiteY1" fmla="*/ 5448 h 103830"/>
              <a:gd name="connsiteX2" fmla="*/ 24232 w 38176"/>
              <a:gd name="connsiteY2" fmla="*/ 21860 h 103830"/>
              <a:gd name="connsiteX3" fmla="*/ 12336 w 38176"/>
              <a:gd name="connsiteY3" fmla="*/ 29209 h 103830"/>
              <a:gd name="connsiteX4" fmla="*/ 0 w 38176"/>
              <a:gd name="connsiteY4" fmla="*/ 103830 h 10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76" h="103830">
                <a:moveTo>
                  <a:pt x="38176" y="0"/>
                </a:moveTo>
                <a:cubicBezTo>
                  <a:pt x="36857" y="2128"/>
                  <a:pt x="32984" y="1805"/>
                  <a:pt x="30660" y="5448"/>
                </a:cubicBezTo>
                <a:cubicBezTo>
                  <a:pt x="28336" y="9091"/>
                  <a:pt x="27220" y="19120"/>
                  <a:pt x="24232" y="21860"/>
                </a:cubicBezTo>
                <a:cubicBezTo>
                  <a:pt x="19925" y="26728"/>
                  <a:pt x="16277" y="14532"/>
                  <a:pt x="12336" y="29209"/>
                </a:cubicBezTo>
                <a:cubicBezTo>
                  <a:pt x="11124" y="36632"/>
                  <a:pt x="1006" y="99132"/>
                  <a:pt x="0" y="103830"/>
                </a:cubicBezTo>
              </a:path>
            </a:pathLst>
          </a:custGeom>
          <a:noFill/>
          <a:ln w="28575" cap="flat" cmpd="sng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stealth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 bwMode="auto">
          <a:xfrm flipH="1">
            <a:off x="6967915" y="3636714"/>
            <a:ext cx="16478" cy="5760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2949791" y="4377900"/>
            <a:ext cx="1805943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Cloquallum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Road Bridge</a:t>
            </a:r>
          </a:p>
        </p:txBody>
      </p:sp>
    </p:spTree>
    <p:extLst>
      <p:ext uri="{BB962C8B-B14F-4D97-AF65-F5344CB8AC3E}">
        <p14:creationId xmlns:p14="http://schemas.microsoft.com/office/powerpoint/2010/main" val="268360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33" t="5622" r="9641" b="9026"/>
          <a:stretch/>
        </p:blipFill>
        <p:spPr>
          <a:xfrm>
            <a:off x="2769114" y="2293953"/>
            <a:ext cx="3289002" cy="4391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597429"/>
            <a:ext cx="1433107" cy="914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330"/>
          <a:stretch/>
        </p:blipFill>
        <p:spPr>
          <a:xfrm>
            <a:off x="2364965" y="2404942"/>
            <a:ext cx="6085716" cy="42807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Right Brace 8"/>
          <p:cNvSpPr/>
          <p:nvPr/>
        </p:nvSpPr>
        <p:spPr bwMode="auto">
          <a:xfrm rot="16200000">
            <a:off x="5969637" y="2476548"/>
            <a:ext cx="668674" cy="1313956"/>
          </a:xfrm>
          <a:prstGeom prst="rightBrace">
            <a:avLst>
              <a:gd name="adj1" fmla="val 25157"/>
              <a:gd name="adj2" fmla="val 4971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8385" y="2418766"/>
            <a:ext cx="302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250 feet = 5 squares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9791" y="4377900"/>
            <a:ext cx="1805943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Cloquallum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Road Bridge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4755734" y="4025387"/>
            <a:ext cx="731154" cy="3217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cxnSpLocks/>
          </p:cNvCxnSpPr>
          <p:nvPr/>
        </p:nvCxnSpPr>
        <p:spPr bwMode="auto">
          <a:xfrm flipH="1">
            <a:off x="6967915" y="3636714"/>
            <a:ext cx="16478" cy="5760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3665" r="19295" b="13693"/>
          <a:stretch/>
        </p:blipFill>
        <p:spPr>
          <a:xfrm rot="5400000">
            <a:off x="-390702" y="3801232"/>
            <a:ext cx="4096380" cy="14904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 bwMode="auto">
          <a:xfrm flipH="1" flipV="1">
            <a:off x="1776980" y="4232516"/>
            <a:ext cx="5207415" cy="6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90F59F54-A0A1-465D-A93F-01A2ACCB8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533" y="1462354"/>
            <a:ext cx="5808134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What is the base flood elevation at 4734 Lower Falls Creek Road?</a:t>
            </a:r>
          </a:p>
        </p:txBody>
      </p:sp>
    </p:spTree>
    <p:extLst>
      <p:ext uri="{BB962C8B-B14F-4D97-AF65-F5344CB8AC3E}">
        <p14:creationId xmlns:p14="http://schemas.microsoft.com/office/powerpoint/2010/main" val="724597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33" t="5622" r="9641" b="9026"/>
          <a:stretch/>
        </p:blipFill>
        <p:spPr>
          <a:xfrm>
            <a:off x="2769114" y="2293953"/>
            <a:ext cx="3289002" cy="4391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597429"/>
            <a:ext cx="1433107" cy="914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330"/>
          <a:stretch/>
        </p:blipFill>
        <p:spPr>
          <a:xfrm>
            <a:off x="2364965" y="2404942"/>
            <a:ext cx="6085716" cy="42807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Right Brace 8"/>
          <p:cNvSpPr/>
          <p:nvPr/>
        </p:nvSpPr>
        <p:spPr bwMode="auto">
          <a:xfrm rot="16200000">
            <a:off x="5969637" y="2476548"/>
            <a:ext cx="668674" cy="1313956"/>
          </a:xfrm>
          <a:prstGeom prst="rightBrace">
            <a:avLst>
              <a:gd name="adj1" fmla="val 25157"/>
              <a:gd name="adj2" fmla="val 4971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8385" y="2418766"/>
            <a:ext cx="302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250 feet = 5 squares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9791" y="4377900"/>
            <a:ext cx="1805943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Cloquallum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Road Bridge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4755734" y="4025387"/>
            <a:ext cx="731154" cy="3217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cxnSpLocks/>
          </p:cNvCxnSpPr>
          <p:nvPr/>
        </p:nvCxnSpPr>
        <p:spPr bwMode="auto">
          <a:xfrm flipH="1">
            <a:off x="6967915" y="3636714"/>
            <a:ext cx="16478" cy="5760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3665" r="19295" b="13693"/>
          <a:stretch/>
        </p:blipFill>
        <p:spPr>
          <a:xfrm rot="5400000">
            <a:off x="-390702" y="3801232"/>
            <a:ext cx="4096380" cy="14904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 bwMode="auto">
          <a:xfrm flipH="1" flipV="1">
            <a:off x="1776980" y="4232516"/>
            <a:ext cx="5207415" cy="6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90F59F54-A0A1-465D-A93F-01A2ACCB8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533" y="1462354"/>
            <a:ext cx="5808134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What is the base flood elevation at 4734 Lower Falls Creek Road?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FBE6BC-7A83-4553-8888-00B2DA08C1EB}"/>
              </a:ext>
            </a:extLst>
          </p:cNvPr>
          <p:cNvSpPr txBox="1"/>
          <p:nvPr/>
        </p:nvSpPr>
        <p:spPr>
          <a:xfrm>
            <a:off x="2239864" y="3036976"/>
            <a:ext cx="3354123" cy="677108"/>
          </a:xfrm>
          <a:prstGeom prst="rect">
            <a:avLst/>
          </a:prstGeom>
          <a:solidFill>
            <a:srgbClr val="FFFFCC"/>
          </a:solidFill>
          <a:ln w="635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none" lIns="182880" tIns="91440" rIns="182880" bIns="91440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Polling Question</a:t>
            </a:r>
          </a:p>
        </p:txBody>
      </p:sp>
    </p:spTree>
    <p:extLst>
      <p:ext uri="{BB962C8B-B14F-4D97-AF65-F5344CB8AC3E}">
        <p14:creationId xmlns:p14="http://schemas.microsoft.com/office/powerpoint/2010/main" val="2821118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33" t="5622" r="9641" b="9026"/>
          <a:stretch/>
        </p:blipFill>
        <p:spPr>
          <a:xfrm>
            <a:off x="2769114" y="2293953"/>
            <a:ext cx="3289002" cy="4391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597429"/>
            <a:ext cx="1433107" cy="914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330"/>
          <a:stretch/>
        </p:blipFill>
        <p:spPr>
          <a:xfrm>
            <a:off x="2364965" y="2404942"/>
            <a:ext cx="6085716" cy="42807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Right Brace 8"/>
          <p:cNvSpPr/>
          <p:nvPr/>
        </p:nvSpPr>
        <p:spPr bwMode="auto">
          <a:xfrm rot="16200000">
            <a:off x="5969637" y="2476548"/>
            <a:ext cx="668674" cy="1313956"/>
          </a:xfrm>
          <a:prstGeom prst="rightBrace">
            <a:avLst>
              <a:gd name="adj1" fmla="val 25157"/>
              <a:gd name="adj2" fmla="val 4971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8385" y="2418766"/>
            <a:ext cx="302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250 feet = 5 squares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9791" y="4377900"/>
            <a:ext cx="1805943" cy="73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Cloquallum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Road Bridge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4755734" y="4025387"/>
            <a:ext cx="731154" cy="3217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cxnSpLocks/>
          </p:cNvCxnSpPr>
          <p:nvPr/>
        </p:nvCxnSpPr>
        <p:spPr bwMode="auto">
          <a:xfrm flipH="1">
            <a:off x="6967915" y="3636714"/>
            <a:ext cx="16478" cy="5760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3665" r="19295" b="13693"/>
          <a:stretch/>
        </p:blipFill>
        <p:spPr>
          <a:xfrm rot="5400000">
            <a:off x="-390702" y="3801232"/>
            <a:ext cx="4096380" cy="14904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 bwMode="auto">
          <a:xfrm flipH="1" flipV="1">
            <a:off x="1776980" y="4232516"/>
            <a:ext cx="5207415" cy="6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52482" y="3998883"/>
            <a:ext cx="86472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87.7 </a:t>
            </a:r>
          </a:p>
          <a:p>
            <a:r>
              <a:rPr lang="en-US" dirty="0">
                <a:solidFill>
                  <a:srgbClr val="FF0000"/>
                </a:solidFill>
              </a:rPr>
              <a:t>feet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 bwMode="auto">
          <a:xfrm>
            <a:off x="1189810" y="4226011"/>
            <a:ext cx="512789" cy="130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90F59F54-A0A1-465D-A93F-01A2ACCB8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533" y="1462354"/>
            <a:ext cx="5808134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What is the base flood elevation at 4734 Lower Falls Creek Road?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16C71C-AD10-48E6-904E-58054146C365}"/>
              </a:ext>
            </a:extLst>
          </p:cNvPr>
          <p:cNvSpPr txBox="1"/>
          <p:nvPr/>
        </p:nvSpPr>
        <p:spPr>
          <a:xfrm>
            <a:off x="2239864" y="3036976"/>
            <a:ext cx="3354123" cy="677108"/>
          </a:xfrm>
          <a:prstGeom prst="rect">
            <a:avLst/>
          </a:prstGeom>
          <a:solidFill>
            <a:srgbClr val="FFFFCC"/>
          </a:solidFill>
          <a:ln w="635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none" lIns="182880" tIns="91440" rIns="182880" bIns="91440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Polling Question</a:t>
            </a:r>
          </a:p>
        </p:txBody>
      </p:sp>
    </p:spTree>
    <p:extLst>
      <p:ext uri="{BB962C8B-B14F-4D97-AF65-F5344CB8AC3E}">
        <p14:creationId xmlns:p14="http://schemas.microsoft.com/office/powerpoint/2010/main" val="968853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08125" y="1720393"/>
            <a:ext cx="7540625" cy="855663"/>
          </a:xfrm>
        </p:spPr>
        <p:txBody>
          <a:bodyPr/>
          <a:lstStyle/>
          <a:p>
            <a:pPr algn="ctr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Flood Study Terminology</a:t>
            </a:r>
          </a:p>
        </p:txBody>
      </p:sp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1525588" y="2459489"/>
            <a:ext cx="7418387" cy="413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84263" indent="-1084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Base flood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	= 100-year flood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	= 1% chance flood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BFE  	= base flood elevation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SFHA= Special Flood Hazard Area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    	= 100-year floodplain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	= A and V Zones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3-3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0" y="2358972"/>
            <a:ext cx="6756074" cy="4499028"/>
          </a:xfrm>
          <a:prstGeom prst="rect">
            <a:avLst/>
          </a:prstGeom>
        </p:spPr>
      </p:pic>
      <p:sp>
        <p:nvSpPr>
          <p:cNvPr id="7" name="Action Button: Go Home 6">
            <a:hlinkClick r:id="" action="ppaction://noaction" highlightClick="1"/>
          </p:cNvPr>
          <p:cNvSpPr/>
          <p:nvPr/>
        </p:nvSpPr>
        <p:spPr bwMode="auto">
          <a:xfrm>
            <a:off x="3471896" y="4957912"/>
            <a:ext cx="387626" cy="278295"/>
          </a:xfrm>
          <a:prstGeom prst="actionButtonHome">
            <a:avLst/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9185" y="5044051"/>
            <a:ext cx="87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4734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4778" y="4905551"/>
            <a:ext cx="1289777" cy="369332"/>
          </a:xfrm>
          <a:prstGeom prst="rect">
            <a:avLst/>
          </a:prstGeom>
          <a:solidFill>
            <a:schemeClr val="tx1"/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87.7 feet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81813" y="3408157"/>
            <a:ext cx="205216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en-US" dirty="0"/>
              <a:t>Double check</a:t>
            </a:r>
          </a:p>
          <a:p>
            <a:pPr algn="ctr">
              <a:spcBef>
                <a:spcPts val="0"/>
              </a:spcBef>
            </a:pPr>
            <a:r>
              <a:rPr lang="en-US" altLang="en-US" dirty="0"/>
              <a:t>the elevation </a:t>
            </a:r>
          </a:p>
          <a:p>
            <a:pPr algn="ctr">
              <a:spcBef>
                <a:spcPts val="0"/>
              </a:spcBef>
            </a:pPr>
            <a:r>
              <a:rPr lang="en-US" altLang="en-US" dirty="0"/>
              <a:t>makes sense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495063D-7E7C-40FF-BFB2-9665CD42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533" y="1462354"/>
            <a:ext cx="5808134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What is the base flood elevation at 4734 Lower Falls Creek Road?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7F907FC-AC96-41C8-ADC5-57C74AA10776}"/>
              </a:ext>
            </a:extLst>
          </p:cNvPr>
          <p:cNvSpPr>
            <a:spLocks/>
          </p:cNvSpPr>
          <p:nvPr/>
        </p:nvSpPr>
        <p:spPr bwMode="auto">
          <a:xfrm rot="4259541">
            <a:off x="2451523" y="3628358"/>
            <a:ext cx="1658165" cy="788423"/>
          </a:xfrm>
          <a:custGeom>
            <a:avLst/>
            <a:gdLst>
              <a:gd name="T0" fmla="*/ 1682750 w 1129"/>
              <a:gd name="T1" fmla="*/ 0 h 495"/>
              <a:gd name="T2" fmla="*/ 1211262 w 1129"/>
              <a:gd name="T3" fmla="*/ 692150 h 495"/>
              <a:gd name="T4" fmla="*/ 0 w 1129"/>
              <a:gd name="T5" fmla="*/ 584200 h 495"/>
              <a:gd name="T6" fmla="*/ 0 60000 65536"/>
              <a:gd name="T7" fmla="*/ 0 60000 65536"/>
              <a:gd name="T8" fmla="*/ 0 60000 65536"/>
              <a:gd name="connsiteX0" fmla="*/ 9389 w 9389"/>
              <a:gd name="connsiteY0" fmla="*/ 0 h 9535"/>
              <a:gd name="connsiteX1" fmla="*/ 4694 w 9389"/>
              <a:gd name="connsiteY1" fmla="*/ 9234 h 9535"/>
              <a:gd name="connsiteX2" fmla="*/ 0 w 9389"/>
              <a:gd name="connsiteY2" fmla="*/ 7434 h 9535"/>
              <a:gd name="connsiteX0" fmla="*/ 9478 w 9478"/>
              <a:gd name="connsiteY0" fmla="*/ 0 h 6127"/>
              <a:gd name="connsiteX1" fmla="*/ 4999 w 9478"/>
              <a:gd name="connsiteY1" fmla="*/ 5811 h 6127"/>
              <a:gd name="connsiteX2" fmla="*/ 0 w 9478"/>
              <a:gd name="connsiteY2" fmla="*/ 3924 h 6127"/>
              <a:gd name="connsiteX0" fmla="*/ 10000 w 10000"/>
              <a:gd name="connsiteY0" fmla="*/ 0 h 10599"/>
              <a:gd name="connsiteX1" fmla="*/ 7370 w 10000"/>
              <a:gd name="connsiteY1" fmla="*/ 10133 h 10599"/>
              <a:gd name="connsiteX2" fmla="*/ 0 w 10000"/>
              <a:gd name="connsiteY2" fmla="*/ 6404 h 10599"/>
              <a:gd name="connsiteX0" fmla="*/ 10000 w 10000"/>
              <a:gd name="connsiteY0" fmla="*/ 0 h 10599"/>
              <a:gd name="connsiteX1" fmla="*/ 7370 w 10000"/>
              <a:gd name="connsiteY1" fmla="*/ 10133 h 10599"/>
              <a:gd name="connsiteX2" fmla="*/ 0 w 10000"/>
              <a:gd name="connsiteY2" fmla="*/ 6404 h 10599"/>
              <a:gd name="connsiteX0" fmla="*/ 10000 w 10000"/>
              <a:gd name="connsiteY0" fmla="*/ 0 h 11197"/>
              <a:gd name="connsiteX1" fmla="*/ 7370 w 10000"/>
              <a:gd name="connsiteY1" fmla="*/ 10133 h 11197"/>
              <a:gd name="connsiteX2" fmla="*/ 0 w 10000"/>
              <a:gd name="connsiteY2" fmla="*/ 6404 h 11197"/>
              <a:gd name="connsiteX0" fmla="*/ 10000 w 10000"/>
              <a:gd name="connsiteY0" fmla="*/ 0 h 11197"/>
              <a:gd name="connsiteX1" fmla="*/ 7370 w 10000"/>
              <a:gd name="connsiteY1" fmla="*/ 10133 h 11197"/>
              <a:gd name="connsiteX2" fmla="*/ 0 w 10000"/>
              <a:gd name="connsiteY2" fmla="*/ 6404 h 11197"/>
              <a:gd name="connsiteX0" fmla="*/ 10277 w 10277"/>
              <a:gd name="connsiteY0" fmla="*/ 0 h 11938"/>
              <a:gd name="connsiteX1" fmla="*/ 7370 w 10277"/>
              <a:gd name="connsiteY1" fmla="*/ 10874 h 11938"/>
              <a:gd name="connsiteX2" fmla="*/ 0 w 10277"/>
              <a:gd name="connsiteY2" fmla="*/ 7145 h 11938"/>
              <a:gd name="connsiteX0" fmla="*/ 15802 w 15802"/>
              <a:gd name="connsiteY0" fmla="*/ 0 h 104509"/>
              <a:gd name="connsiteX1" fmla="*/ 12895 w 15802"/>
              <a:gd name="connsiteY1" fmla="*/ 10874 h 104509"/>
              <a:gd name="connsiteX2" fmla="*/ 0 w 15802"/>
              <a:gd name="connsiteY2" fmla="*/ 104508 h 104509"/>
              <a:gd name="connsiteX0" fmla="*/ 15802 w 15802"/>
              <a:gd name="connsiteY0" fmla="*/ 0 h 104510"/>
              <a:gd name="connsiteX1" fmla="*/ 13716 w 15802"/>
              <a:gd name="connsiteY1" fmla="*/ 30107 h 104510"/>
              <a:gd name="connsiteX2" fmla="*/ 0 w 15802"/>
              <a:gd name="connsiteY2" fmla="*/ 104508 h 104510"/>
              <a:gd name="connsiteX0" fmla="*/ 38167 w 38167"/>
              <a:gd name="connsiteY0" fmla="*/ 0 h 104744"/>
              <a:gd name="connsiteX1" fmla="*/ 13716 w 38167"/>
              <a:gd name="connsiteY1" fmla="*/ 30341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426 w 38167"/>
              <a:gd name="connsiteY1" fmla="*/ 29570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2"/>
              <a:gd name="connsiteX1" fmla="*/ 12856 w 38167"/>
              <a:gd name="connsiteY1" fmla="*/ 29827 h 104742"/>
              <a:gd name="connsiteX2" fmla="*/ 0 w 38167"/>
              <a:gd name="connsiteY2" fmla="*/ 104742 h 104742"/>
              <a:gd name="connsiteX0" fmla="*/ 38839 w 38839"/>
              <a:gd name="connsiteY0" fmla="*/ 0 h 104038"/>
              <a:gd name="connsiteX1" fmla="*/ 13528 w 38839"/>
              <a:gd name="connsiteY1" fmla="*/ 29827 h 104038"/>
              <a:gd name="connsiteX2" fmla="*/ 0 w 38839"/>
              <a:gd name="connsiteY2" fmla="*/ 104038 h 104038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336 w 38176"/>
              <a:gd name="connsiteY1" fmla="*/ 29209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25226 w 38176"/>
              <a:gd name="connsiteY1" fmla="*/ 21547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25226 w 38176"/>
              <a:gd name="connsiteY1" fmla="*/ 21547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24232 w 38176"/>
              <a:gd name="connsiteY1" fmla="*/ 21860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30660 w 38176"/>
              <a:gd name="connsiteY1" fmla="*/ 5448 h 103830"/>
              <a:gd name="connsiteX2" fmla="*/ 24232 w 38176"/>
              <a:gd name="connsiteY2" fmla="*/ 21860 h 103830"/>
              <a:gd name="connsiteX3" fmla="*/ 12336 w 38176"/>
              <a:gd name="connsiteY3" fmla="*/ 29209 h 103830"/>
              <a:gd name="connsiteX4" fmla="*/ 0 w 38176"/>
              <a:gd name="connsiteY4" fmla="*/ 103830 h 103830"/>
              <a:gd name="connsiteX0" fmla="*/ 38972 w 38972"/>
              <a:gd name="connsiteY0" fmla="*/ 0 h 118625"/>
              <a:gd name="connsiteX1" fmla="*/ 30660 w 38972"/>
              <a:gd name="connsiteY1" fmla="*/ 20243 h 118625"/>
              <a:gd name="connsiteX2" fmla="*/ 24232 w 38972"/>
              <a:gd name="connsiteY2" fmla="*/ 36655 h 118625"/>
              <a:gd name="connsiteX3" fmla="*/ 12336 w 38972"/>
              <a:gd name="connsiteY3" fmla="*/ 44004 h 118625"/>
              <a:gd name="connsiteX4" fmla="*/ 0 w 38972"/>
              <a:gd name="connsiteY4" fmla="*/ 118625 h 118625"/>
              <a:gd name="connsiteX0" fmla="*/ 38972 w 38972"/>
              <a:gd name="connsiteY0" fmla="*/ 11637 h 130262"/>
              <a:gd name="connsiteX1" fmla="*/ 26613 w 38972"/>
              <a:gd name="connsiteY1" fmla="*/ 1235 h 130262"/>
              <a:gd name="connsiteX2" fmla="*/ 24232 w 38972"/>
              <a:gd name="connsiteY2" fmla="*/ 48292 h 130262"/>
              <a:gd name="connsiteX3" fmla="*/ 12336 w 38972"/>
              <a:gd name="connsiteY3" fmla="*/ 55641 h 130262"/>
              <a:gd name="connsiteX4" fmla="*/ 0 w 38972"/>
              <a:gd name="connsiteY4" fmla="*/ 130262 h 130262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3852 w 33852"/>
              <a:gd name="connsiteY0" fmla="*/ 10648 h 115304"/>
              <a:gd name="connsiteX1" fmla="*/ 21493 w 33852"/>
              <a:gd name="connsiteY1" fmla="*/ 246 h 115304"/>
              <a:gd name="connsiteX2" fmla="*/ 11638 w 33852"/>
              <a:gd name="connsiteY2" fmla="*/ 24511 h 115304"/>
              <a:gd name="connsiteX3" fmla="*/ 7216 w 33852"/>
              <a:gd name="connsiteY3" fmla="*/ 54652 h 115304"/>
              <a:gd name="connsiteX4" fmla="*/ 0 w 33852"/>
              <a:gd name="connsiteY4" fmla="*/ 115304 h 115304"/>
              <a:gd name="connsiteX0" fmla="*/ 33852 w 33852"/>
              <a:gd name="connsiteY0" fmla="*/ 10648 h 115304"/>
              <a:gd name="connsiteX1" fmla="*/ 21493 w 33852"/>
              <a:gd name="connsiteY1" fmla="*/ 246 h 115304"/>
              <a:gd name="connsiteX2" fmla="*/ 11638 w 33852"/>
              <a:gd name="connsiteY2" fmla="*/ 24511 h 115304"/>
              <a:gd name="connsiteX3" fmla="*/ 0 w 33852"/>
              <a:gd name="connsiteY3" fmla="*/ 115304 h 115304"/>
              <a:gd name="connsiteX0" fmla="*/ 33852 w 33852"/>
              <a:gd name="connsiteY0" fmla="*/ 24037 h 128693"/>
              <a:gd name="connsiteX1" fmla="*/ 23448 w 33852"/>
              <a:gd name="connsiteY1" fmla="*/ 134 h 128693"/>
              <a:gd name="connsiteX2" fmla="*/ 11638 w 33852"/>
              <a:gd name="connsiteY2" fmla="*/ 37900 h 128693"/>
              <a:gd name="connsiteX3" fmla="*/ 0 w 33852"/>
              <a:gd name="connsiteY3" fmla="*/ 128693 h 128693"/>
              <a:gd name="connsiteX0" fmla="*/ 35641 w 35641"/>
              <a:gd name="connsiteY0" fmla="*/ 16600 h 128958"/>
              <a:gd name="connsiteX1" fmla="*/ 23448 w 35641"/>
              <a:gd name="connsiteY1" fmla="*/ 399 h 128958"/>
              <a:gd name="connsiteX2" fmla="*/ 11638 w 35641"/>
              <a:gd name="connsiteY2" fmla="*/ 38165 h 128958"/>
              <a:gd name="connsiteX3" fmla="*/ 0 w 35641"/>
              <a:gd name="connsiteY3" fmla="*/ 128958 h 128958"/>
              <a:gd name="connsiteX0" fmla="*/ 34759 w 34759"/>
              <a:gd name="connsiteY0" fmla="*/ 16600 h 123794"/>
              <a:gd name="connsiteX1" fmla="*/ 22566 w 34759"/>
              <a:gd name="connsiteY1" fmla="*/ 399 h 123794"/>
              <a:gd name="connsiteX2" fmla="*/ 10756 w 34759"/>
              <a:gd name="connsiteY2" fmla="*/ 38165 h 123794"/>
              <a:gd name="connsiteX3" fmla="*/ 0 w 34759"/>
              <a:gd name="connsiteY3" fmla="*/ 123794 h 123794"/>
              <a:gd name="connsiteX0" fmla="*/ 34759 w 34759"/>
              <a:gd name="connsiteY0" fmla="*/ 16633 h 123827"/>
              <a:gd name="connsiteX1" fmla="*/ 22566 w 34759"/>
              <a:gd name="connsiteY1" fmla="*/ 432 h 123827"/>
              <a:gd name="connsiteX2" fmla="*/ 10756 w 34759"/>
              <a:gd name="connsiteY2" fmla="*/ 38198 h 123827"/>
              <a:gd name="connsiteX3" fmla="*/ 0 w 34759"/>
              <a:gd name="connsiteY3" fmla="*/ 123827 h 12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9" h="123827">
                <a:moveTo>
                  <a:pt x="34759" y="16633"/>
                </a:moveTo>
                <a:cubicBezTo>
                  <a:pt x="33313" y="16845"/>
                  <a:pt x="26566" y="-3162"/>
                  <a:pt x="22566" y="432"/>
                </a:cubicBezTo>
                <a:cubicBezTo>
                  <a:pt x="18566" y="4026"/>
                  <a:pt x="15019" y="19216"/>
                  <a:pt x="10756" y="38198"/>
                </a:cubicBezTo>
                <a:cubicBezTo>
                  <a:pt x="7174" y="57374"/>
                  <a:pt x="2425" y="104912"/>
                  <a:pt x="0" y="123827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stealth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20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4-11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0" y="2358972"/>
            <a:ext cx="6756074" cy="4499028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447800" y="1743917"/>
            <a:ext cx="7208838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Floodways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2EE09CC-5281-45ED-AD84-10A5004CAAA0}"/>
              </a:ext>
            </a:extLst>
          </p:cNvPr>
          <p:cNvSpPr>
            <a:spLocks/>
          </p:cNvSpPr>
          <p:nvPr/>
        </p:nvSpPr>
        <p:spPr bwMode="auto">
          <a:xfrm rot="245851">
            <a:off x="3087339" y="3761150"/>
            <a:ext cx="860910" cy="189919"/>
          </a:xfrm>
          <a:custGeom>
            <a:avLst/>
            <a:gdLst>
              <a:gd name="T0" fmla="*/ 1682750 w 1129"/>
              <a:gd name="T1" fmla="*/ 0 h 495"/>
              <a:gd name="T2" fmla="*/ 1211262 w 1129"/>
              <a:gd name="T3" fmla="*/ 692150 h 495"/>
              <a:gd name="T4" fmla="*/ 0 w 1129"/>
              <a:gd name="T5" fmla="*/ 584200 h 495"/>
              <a:gd name="T6" fmla="*/ 0 60000 65536"/>
              <a:gd name="T7" fmla="*/ 0 60000 65536"/>
              <a:gd name="T8" fmla="*/ 0 60000 65536"/>
              <a:gd name="connsiteX0" fmla="*/ 9389 w 9389"/>
              <a:gd name="connsiteY0" fmla="*/ 0 h 9535"/>
              <a:gd name="connsiteX1" fmla="*/ 4694 w 9389"/>
              <a:gd name="connsiteY1" fmla="*/ 9234 h 9535"/>
              <a:gd name="connsiteX2" fmla="*/ 0 w 9389"/>
              <a:gd name="connsiteY2" fmla="*/ 7434 h 9535"/>
              <a:gd name="connsiteX0" fmla="*/ 9478 w 9478"/>
              <a:gd name="connsiteY0" fmla="*/ 0 h 6127"/>
              <a:gd name="connsiteX1" fmla="*/ 4999 w 9478"/>
              <a:gd name="connsiteY1" fmla="*/ 5811 h 6127"/>
              <a:gd name="connsiteX2" fmla="*/ 0 w 9478"/>
              <a:gd name="connsiteY2" fmla="*/ 3924 h 6127"/>
              <a:gd name="connsiteX0" fmla="*/ 10000 w 10000"/>
              <a:gd name="connsiteY0" fmla="*/ 0 h 10599"/>
              <a:gd name="connsiteX1" fmla="*/ 7370 w 10000"/>
              <a:gd name="connsiteY1" fmla="*/ 10133 h 10599"/>
              <a:gd name="connsiteX2" fmla="*/ 0 w 10000"/>
              <a:gd name="connsiteY2" fmla="*/ 6404 h 10599"/>
              <a:gd name="connsiteX0" fmla="*/ 10000 w 10000"/>
              <a:gd name="connsiteY0" fmla="*/ 0 h 10599"/>
              <a:gd name="connsiteX1" fmla="*/ 7370 w 10000"/>
              <a:gd name="connsiteY1" fmla="*/ 10133 h 10599"/>
              <a:gd name="connsiteX2" fmla="*/ 0 w 10000"/>
              <a:gd name="connsiteY2" fmla="*/ 6404 h 10599"/>
              <a:gd name="connsiteX0" fmla="*/ 10000 w 10000"/>
              <a:gd name="connsiteY0" fmla="*/ 0 h 11197"/>
              <a:gd name="connsiteX1" fmla="*/ 7370 w 10000"/>
              <a:gd name="connsiteY1" fmla="*/ 10133 h 11197"/>
              <a:gd name="connsiteX2" fmla="*/ 0 w 10000"/>
              <a:gd name="connsiteY2" fmla="*/ 6404 h 11197"/>
              <a:gd name="connsiteX0" fmla="*/ 10000 w 10000"/>
              <a:gd name="connsiteY0" fmla="*/ 0 h 11197"/>
              <a:gd name="connsiteX1" fmla="*/ 7370 w 10000"/>
              <a:gd name="connsiteY1" fmla="*/ 10133 h 11197"/>
              <a:gd name="connsiteX2" fmla="*/ 0 w 10000"/>
              <a:gd name="connsiteY2" fmla="*/ 6404 h 11197"/>
              <a:gd name="connsiteX0" fmla="*/ 10277 w 10277"/>
              <a:gd name="connsiteY0" fmla="*/ 0 h 11938"/>
              <a:gd name="connsiteX1" fmla="*/ 7370 w 10277"/>
              <a:gd name="connsiteY1" fmla="*/ 10874 h 11938"/>
              <a:gd name="connsiteX2" fmla="*/ 0 w 10277"/>
              <a:gd name="connsiteY2" fmla="*/ 7145 h 11938"/>
              <a:gd name="connsiteX0" fmla="*/ 15802 w 15802"/>
              <a:gd name="connsiteY0" fmla="*/ 0 h 104509"/>
              <a:gd name="connsiteX1" fmla="*/ 12895 w 15802"/>
              <a:gd name="connsiteY1" fmla="*/ 10874 h 104509"/>
              <a:gd name="connsiteX2" fmla="*/ 0 w 15802"/>
              <a:gd name="connsiteY2" fmla="*/ 104508 h 104509"/>
              <a:gd name="connsiteX0" fmla="*/ 15802 w 15802"/>
              <a:gd name="connsiteY0" fmla="*/ 0 h 104510"/>
              <a:gd name="connsiteX1" fmla="*/ 13716 w 15802"/>
              <a:gd name="connsiteY1" fmla="*/ 30107 h 104510"/>
              <a:gd name="connsiteX2" fmla="*/ 0 w 15802"/>
              <a:gd name="connsiteY2" fmla="*/ 104508 h 104510"/>
              <a:gd name="connsiteX0" fmla="*/ 38167 w 38167"/>
              <a:gd name="connsiteY0" fmla="*/ 0 h 104744"/>
              <a:gd name="connsiteX1" fmla="*/ 13716 w 38167"/>
              <a:gd name="connsiteY1" fmla="*/ 30341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426 w 38167"/>
              <a:gd name="connsiteY1" fmla="*/ 29570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2"/>
              <a:gd name="connsiteX1" fmla="*/ 12856 w 38167"/>
              <a:gd name="connsiteY1" fmla="*/ 29827 h 104742"/>
              <a:gd name="connsiteX2" fmla="*/ 0 w 38167"/>
              <a:gd name="connsiteY2" fmla="*/ 104742 h 104742"/>
              <a:gd name="connsiteX0" fmla="*/ 38839 w 38839"/>
              <a:gd name="connsiteY0" fmla="*/ 0 h 104038"/>
              <a:gd name="connsiteX1" fmla="*/ 13528 w 38839"/>
              <a:gd name="connsiteY1" fmla="*/ 29827 h 104038"/>
              <a:gd name="connsiteX2" fmla="*/ 0 w 38839"/>
              <a:gd name="connsiteY2" fmla="*/ 104038 h 104038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336 w 38176"/>
              <a:gd name="connsiteY1" fmla="*/ 29209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25226 w 38176"/>
              <a:gd name="connsiteY1" fmla="*/ 21547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25226 w 38176"/>
              <a:gd name="connsiteY1" fmla="*/ 21547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24232 w 38176"/>
              <a:gd name="connsiteY1" fmla="*/ 21860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30660 w 38176"/>
              <a:gd name="connsiteY1" fmla="*/ 5448 h 103830"/>
              <a:gd name="connsiteX2" fmla="*/ 24232 w 38176"/>
              <a:gd name="connsiteY2" fmla="*/ 21860 h 103830"/>
              <a:gd name="connsiteX3" fmla="*/ 12336 w 38176"/>
              <a:gd name="connsiteY3" fmla="*/ 29209 h 103830"/>
              <a:gd name="connsiteX4" fmla="*/ 0 w 38176"/>
              <a:gd name="connsiteY4" fmla="*/ 103830 h 103830"/>
              <a:gd name="connsiteX0" fmla="*/ 38972 w 38972"/>
              <a:gd name="connsiteY0" fmla="*/ 0 h 118625"/>
              <a:gd name="connsiteX1" fmla="*/ 30660 w 38972"/>
              <a:gd name="connsiteY1" fmla="*/ 20243 h 118625"/>
              <a:gd name="connsiteX2" fmla="*/ 24232 w 38972"/>
              <a:gd name="connsiteY2" fmla="*/ 36655 h 118625"/>
              <a:gd name="connsiteX3" fmla="*/ 12336 w 38972"/>
              <a:gd name="connsiteY3" fmla="*/ 44004 h 118625"/>
              <a:gd name="connsiteX4" fmla="*/ 0 w 38972"/>
              <a:gd name="connsiteY4" fmla="*/ 118625 h 118625"/>
              <a:gd name="connsiteX0" fmla="*/ 38972 w 38972"/>
              <a:gd name="connsiteY0" fmla="*/ 11637 h 130262"/>
              <a:gd name="connsiteX1" fmla="*/ 26613 w 38972"/>
              <a:gd name="connsiteY1" fmla="*/ 1235 h 130262"/>
              <a:gd name="connsiteX2" fmla="*/ 24232 w 38972"/>
              <a:gd name="connsiteY2" fmla="*/ 48292 h 130262"/>
              <a:gd name="connsiteX3" fmla="*/ 12336 w 38972"/>
              <a:gd name="connsiteY3" fmla="*/ 55641 h 130262"/>
              <a:gd name="connsiteX4" fmla="*/ 0 w 38972"/>
              <a:gd name="connsiteY4" fmla="*/ 130262 h 130262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3852 w 33852"/>
              <a:gd name="connsiteY0" fmla="*/ 10648 h 115304"/>
              <a:gd name="connsiteX1" fmla="*/ 21493 w 33852"/>
              <a:gd name="connsiteY1" fmla="*/ 246 h 115304"/>
              <a:gd name="connsiteX2" fmla="*/ 11638 w 33852"/>
              <a:gd name="connsiteY2" fmla="*/ 24511 h 115304"/>
              <a:gd name="connsiteX3" fmla="*/ 7216 w 33852"/>
              <a:gd name="connsiteY3" fmla="*/ 54652 h 115304"/>
              <a:gd name="connsiteX4" fmla="*/ 0 w 33852"/>
              <a:gd name="connsiteY4" fmla="*/ 115304 h 115304"/>
              <a:gd name="connsiteX0" fmla="*/ 33852 w 33852"/>
              <a:gd name="connsiteY0" fmla="*/ 10648 h 115304"/>
              <a:gd name="connsiteX1" fmla="*/ 21493 w 33852"/>
              <a:gd name="connsiteY1" fmla="*/ 246 h 115304"/>
              <a:gd name="connsiteX2" fmla="*/ 11638 w 33852"/>
              <a:gd name="connsiteY2" fmla="*/ 24511 h 115304"/>
              <a:gd name="connsiteX3" fmla="*/ 0 w 33852"/>
              <a:gd name="connsiteY3" fmla="*/ 115304 h 115304"/>
              <a:gd name="connsiteX0" fmla="*/ 33852 w 33852"/>
              <a:gd name="connsiteY0" fmla="*/ 24037 h 128693"/>
              <a:gd name="connsiteX1" fmla="*/ 23448 w 33852"/>
              <a:gd name="connsiteY1" fmla="*/ 134 h 128693"/>
              <a:gd name="connsiteX2" fmla="*/ 11638 w 33852"/>
              <a:gd name="connsiteY2" fmla="*/ 37900 h 128693"/>
              <a:gd name="connsiteX3" fmla="*/ 0 w 33852"/>
              <a:gd name="connsiteY3" fmla="*/ 128693 h 128693"/>
              <a:gd name="connsiteX0" fmla="*/ 35641 w 35641"/>
              <a:gd name="connsiteY0" fmla="*/ 16600 h 128958"/>
              <a:gd name="connsiteX1" fmla="*/ 23448 w 35641"/>
              <a:gd name="connsiteY1" fmla="*/ 399 h 128958"/>
              <a:gd name="connsiteX2" fmla="*/ 11638 w 35641"/>
              <a:gd name="connsiteY2" fmla="*/ 38165 h 128958"/>
              <a:gd name="connsiteX3" fmla="*/ 0 w 35641"/>
              <a:gd name="connsiteY3" fmla="*/ 128958 h 128958"/>
              <a:gd name="connsiteX0" fmla="*/ 34759 w 34759"/>
              <a:gd name="connsiteY0" fmla="*/ 16600 h 123794"/>
              <a:gd name="connsiteX1" fmla="*/ 22566 w 34759"/>
              <a:gd name="connsiteY1" fmla="*/ 399 h 123794"/>
              <a:gd name="connsiteX2" fmla="*/ 10756 w 34759"/>
              <a:gd name="connsiteY2" fmla="*/ 38165 h 123794"/>
              <a:gd name="connsiteX3" fmla="*/ 0 w 34759"/>
              <a:gd name="connsiteY3" fmla="*/ 123794 h 123794"/>
              <a:gd name="connsiteX0" fmla="*/ 34759 w 34759"/>
              <a:gd name="connsiteY0" fmla="*/ 16633 h 123827"/>
              <a:gd name="connsiteX1" fmla="*/ 22566 w 34759"/>
              <a:gd name="connsiteY1" fmla="*/ 432 h 123827"/>
              <a:gd name="connsiteX2" fmla="*/ 10756 w 34759"/>
              <a:gd name="connsiteY2" fmla="*/ 38198 h 123827"/>
              <a:gd name="connsiteX3" fmla="*/ 0 w 34759"/>
              <a:gd name="connsiteY3" fmla="*/ 123827 h 12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9" h="123827">
                <a:moveTo>
                  <a:pt x="34759" y="16633"/>
                </a:moveTo>
                <a:cubicBezTo>
                  <a:pt x="33313" y="16845"/>
                  <a:pt x="26566" y="-3162"/>
                  <a:pt x="22566" y="432"/>
                </a:cubicBezTo>
                <a:cubicBezTo>
                  <a:pt x="18566" y="4026"/>
                  <a:pt x="15019" y="19216"/>
                  <a:pt x="10756" y="38198"/>
                </a:cubicBezTo>
                <a:cubicBezTo>
                  <a:pt x="7174" y="57374"/>
                  <a:pt x="2425" y="104912"/>
                  <a:pt x="0" y="123827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stealth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2622C6D6-43D9-42F2-A6F0-B209780E4C26}"/>
              </a:ext>
            </a:extLst>
          </p:cNvPr>
          <p:cNvSpPr>
            <a:spLocks/>
          </p:cNvSpPr>
          <p:nvPr/>
        </p:nvSpPr>
        <p:spPr bwMode="auto">
          <a:xfrm flipV="1">
            <a:off x="2422817" y="5028564"/>
            <a:ext cx="1180930" cy="919463"/>
          </a:xfrm>
          <a:custGeom>
            <a:avLst/>
            <a:gdLst>
              <a:gd name="T0" fmla="*/ 1682750 w 1129"/>
              <a:gd name="T1" fmla="*/ 0 h 495"/>
              <a:gd name="T2" fmla="*/ 1211262 w 1129"/>
              <a:gd name="T3" fmla="*/ 692150 h 495"/>
              <a:gd name="T4" fmla="*/ 0 w 1129"/>
              <a:gd name="T5" fmla="*/ 584200 h 495"/>
              <a:gd name="T6" fmla="*/ 0 60000 65536"/>
              <a:gd name="T7" fmla="*/ 0 60000 65536"/>
              <a:gd name="T8" fmla="*/ 0 60000 65536"/>
              <a:gd name="connsiteX0" fmla="*/ 9389 w 9389"/>
              <a:gd name="connsiteY0" fmla="*/ 0 h 9535"/>
              <a:gd name="connsiteX1" fmla="*/ 4694 w 9389"/>
              <a:gd name="connsiteY1" fmla="*/ 9234 h 9535"/>
              <a:gd name="connsiteX2" fmla="*/ 0 w 9389"/>
              <a:gd name="connsiteY2" fmla="*/ 7434 h 9535"/>
              <a:gd name="connsiteX0" fmla="*/ 9478 w 9478"/>
              <a:gd name="connsiteY0" fmla="*/ 0 h 6127"/>
              <a:gd name="connsiteX1" fmla="*/ 4999 w 9478"/>
              <a:gd name="connsiteY1" fmla="*/ 5811 h 6127"/>
              <a:gd name="connsiteX2" fmla="*/ 0 w 9478"/>
              <a:gd name="connsiteY2" fmla="*/ 3924 h 6127"/>
              <a:gd name="connsiteX0" fmla="*/ 10000 w 10000"/>
              <a:gd name="connsiteY0" fmla="*/ 0 h 10599"/>
              <a:gd name="connsiteX1" fmla="*/ 7370 w 10000"/>
              <a:gd name="connsiteY1" fmla="*/ 10133 h 10599"/>
              <a:gd name="connsiteX2" fmla="*/ 0 w 10000"/>
              <a:gd name="connsiteY2" fmla="*/ 6404 h 10599"/>
              <a:gd name="connsiteX0" fmla="*/ 10000 w 10000"/>
              <a:gd name="connsiteY0" fmla="*/ 0 h 10599"/>
              <a:gd name="connsiteX1" fmla="*/ 7370 w 10000"/>
              <a:gd name="connsiteY1" fmla="*/ 10133 h 10599"/>
              <a:gd name="connsiteX2" fmla="*/ 0 w 10000"/>
              <a:gd name="connsiteY2" fmla="*/ 6404 h 10599"/>
              <a:gd name="connsiteX0" fmla="*/ 10000 w 10000"/>
              <a:gd name="connsiteY0" fmla="*/ 0 h 11197"/>
              <a:gd name="connsiteX1" fmla="*/ 7370 w 10000"/>
              <a:gd name="connsiteY1" fmla="*/ 10133 h 11197"/>
              <a:gd name="connsiteX2" fmla="*/ 0 w 10000"/>
              <a:gd name="connsiteY2" fmla="*/ 6404 h 11197"/>
              <a:gd name="connsiteX0" fmla="*/ 10000 w 10000"/>
              <a:gd name="connsiteY0" fmla="*/ 0 h 11197"/>
              <a:gd name="connsiteX1" fmla="*/ 7370 w 10000"/>
              <a:gd name="connsiteY1" fmla="*/ 10133 h 11197"/>
              <a:gd name="connsiteX2" fmla="*/ 0 w 10000"/>
              <a:gd name="connsiteY2" fmla="*/ 6404 h 11197"/>
              <a:gd name="connsiteX0" fmla="*/ 10277 w 10277"/>
              <a:gd name="connsiteY0" fmla="*/ 0 h 11938"/>
              <a:gd name="connsiteX1" fmla="*/ 7370 w 10277"/>
              <a:gd name="connsiteY1" fmla="*/ 10874 h 11938"/>
              <a:gd name="connsiteX2" fmla="*/ 0 w 10277"/>
              <a:gd name="connsiteY2" fmla="*/ 7145 h 11938"/>
              <a:gd name="connsiteX0" fmla="*/ 15802 w 15802"/>
              <a:gd name="connsiteY0" fmla="*/ 0 h 104509"/>
              <a:gd name="connsiteX1" fmla="*/ 12895 w 15802"/>
              <a:gd name="connsiteY1" fmla="*/ 10874 h 104509"/>
              <a:gd name="connsiteX2" fmla="*/ 0 w 15802"/>
              <a:gd name="connsiteY2" fmla="*/ 104508 h 104509"/>
              <a:gd name="connsiteX0" fmla="*/ 15802 w 15802"/>
              <a:gd name="connsiteY0" fmla="*/ 0 h 104510"/>
              <a:gd name="connsiteX1" fmla="*/ 13716 w 15802"/>
              <a:gd name="connsiteY1" fmla="*/ 30107 h 104510"/>
              <a:gd name="connsiteX2" fmla="*/ 0 w 15802"/>
              <a:gd name="connsiteY2" fmla="*/ 104508 h 104510"/>
              <a:gd name="connsiteX0" fmla="*/ 38167 w 38167"/>
              <a:gd name="connsiteY0" fmla="*/ 0 h 104744"/>
              <a:gd name="connsiteX1" fmla="*/ 13716 w 38167"/>
              <a:gd name="connsiteY1" fmla="*/ 30341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426 w 38167"/>
              <a:gd name="connsiteY1" fmla="*/ 29570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4"/>
              <a:gd name="connsiteX1" fmla="*/ 12856 w 38167"/>
              <a:gd name="connsiteY1" fmla="*/ 29827 h 104744"/>
              <a:gd name="connsiteX2" fmla="*/ 0 w 38167"/>
              <a:gd name="connsiteY2" fmla="*/ 104742 h 104744"/>
              <a:gd name="connsiteX0" fmla="*/ 38167 w 38167"/>
              <a:gd name="connsiteY0" fmla="*/ 0 h 104742"/>
              <a:gd name="connsiteX1" fmla="*/ 12856 w 38167"/>
              <a:gd name="connsiteY1" fmla="*/ 29827 h 104742"/>
              <a:gd name="connsiteX2" fmla="*/ 0 w 38167"/>
              <a:gd name="connsiteY2" fmla="*/ 104742 h 104742"/>
              <a:gd name="connsiteX0" fmla="*/ 38839 w 38839"/>
              <a:gd name="connsiteY0" fmla="*/ 0 h 104038"/>
              <a:gd name="connsiteX1" fmla="*/ 13528 w 38839"/>
              <a:gd name="connsiteY1" fmla="*/ 29827 h 104038"/>
              <a:gd name="connsiteX2" fmla="*/ 0 w 38839"/>
              <a:gd name="connsiteY2" fmla="*/ 104038 h 104038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865 w 38176"/>
              <a:gd name="connsiteY1" fmla="*/ 29827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12336 w 38176"/>
              <a:gd name="connsiteY1" fmla="*/ 29209 h 103830"/>
              <a:gd name="connsiteX2" fmla="*/ 0 w 38176"/>
              <a:gd name="connsiteY2" fmla="*/ 103830 h 103830"/>
              <a:gd name="connsiteX0" fmla="*/ 38176 w 38176"/>
              <a:gd name="connsiteY0" fmla="*/ 0 h 103830"/>
              <a:gd name="connsiteX1" fmla="*/ 25226 w 38176"/>
              <a:gd name="connsiteY1" fmla="*/ 21547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25226 w 38176"/>
              <a:gd name="connsiteY1" fmla="*/ 21547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24232 w 38176"/>
              <a:gd name="connsiteY1" fmla="*/ 21860 h 103830"/>
              <a:gd name="connsiteX2" fmla="*/ 12336 w 38176"/>
              <a:gd name="connsiteY2" fmla="*/ 29209 h 103830"/>
              <a:gd name="connsiteX3" fmla="*/ 0 w 38176"/>
              <a:gd name="connsiteY3" fmla="*/ 103830 h 103830"/>
              <a:gd name="connsiteX0" fmla="*/ 38176 w 38176"/>
              <a:gd name="connsiteY0" fmla="*/ 0 h 103830"/>
              <a:gd name="connsiteX1" fmla="*/ 30660 w 38176"/>
              <a:gd name="connsiteY1" fmla="*/ 5448 h 103830"/>
              <a:gd name="connsiteX2" fmla="*/ 24232 w 38176"/>
              <a:gd name="connsiteY2" fmla="*/ 21860 h 103830"/>
              <a:gd name="connsiteX3" fmla="*/ 12336 w 38176"/>
              <a:gd name="connsiteY3" fmla="*/ 29209 h 103830"/>
              <a:gd name="connsiteX4" fmla="*/ 0 w 38176"/>
              <a:gd name="connsiteY4" fmla="*/ 103830 h 103830"/>
              <a:gd name="connsiteX0" fmla="*/ 38972 w 38972"/>
              <a:gd name="connsiteY0" fmla="*/ 0 h 118625"/>
              <a:gd name="connsiteX1" fmla="*/ 30660 w 38972"/>
              <a:gd name="connsiteY1" fmla="*/ 20243 h 118625"/>
              <a:gd name="connsiteX2" fmla="*/ 24232 w 38972"/>
              <a:gd name="connsiteY2" fmla="*/ 36655 h 118625"/>
              <a:gd name="connsiteX3" fmla="*/ 12336 w 38972"/>
              <a:gd name="connsiteY3" fmla="*/ 44004 h 118625"/>
              <a:gd name="connsiteX4" fmla="*/ 0 w 38972"/>
              <a:gd name="connsiteY4" fmla="*/ 118625 h 118625"/>
              <a:gd name="connsiteX0" fmla="*/ 38972 w 38972"/>
              <a:gd name="connsiteY0" fmla="*/ 11637 h 130262"/>
              <a:gd name="connsiteX1" fmla="*/ 26613 w 38972"/>
              <a:gd name="connsiteY1" fmla="*/ 1235 h 130262"/>
              <a:gd name="connsiteX2" fmla="*/ 24232 w 38972"/>
              <a:gd name="connsiteY2" fmla="*/ 48292 h 130262"/>
              <a:gd name="connsiteX3" fmla="*/ 12336 w 38972"/>
              <a:gd name="connsiteY3" fmla="*/ 55641 h 130262"/>
              <a:gd name="connsiteX4" fmla="*/ 0 w 38972"/>
              <a:gd name="connsiteY4" fmla="*/ 130262 h 130262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8972 w 38972"/>
              <a:gd name="connsiteY0" fmla="*/ 10648 h 129273"/>
              <a:gd name="connsiteX1" fmla="*/ 26613 w 38972"/>
              <a:gd name="connsiteY1" fmla="*/ 246 h 129273"/>
              <a:gd name="connsiteX2" fmla="*/ 16758 w 38972"/>
              <a:gd name="connsiteY2" fmla="*/ 24511 h 129273"/>
              <a:gd name="connsiteX3" fmla="*/ 12336 w 38972"/>
              <a:gd name="connsiteY3" fmla="*/ 54652 h 129273"/>
              <a:gd name="connsiteX4" fmla="*/ 0 w 38972"/>
              <a:gd name="connsiteY4" fmla="*/ 129273 h 129273"/>
              <a:gd name="connsiteX0" fmla="*/ 33852 w 33852"/>
              <a:gd name="connsiteY0" fmla="*/ 10648 h 115304"/>
              <a:gd name="connsiteX1" fmla="*/ 21493 w 33852"/>
              <a:gd name="connsiteY1" fmla="*/ 246 h 115304"/>
              <a:gd name="connsiteX2" fmla="*/ 11638 w 33852"/>
              <a:gd name="connsiteY2" fmla="*/ 24511 h 115304"/>
              <a:gd name="connsiteX3" fmla="*/ 7216 w 33852"/>
              <a:gd name="connsiteY3" fmla="*/ 54652 h 115304"/>
              <a:gd name="connsiteX4" fmla="*/ 0 w 33852"/>
              <a:gd name="connsiteY4" fmla="*/ 115304 h 115304"/>
              <a:gd name="connsiteX0" fmla="*/ 33852 w 33852"/>
              <a:gd name="connsiteY0" fmla="*/ 10648 h 115304"/>
              <a:gd name="connsiteX1" fmla="*/ 21493 w 33852"/>
              <a:gd name="connsiteY1" fmla="*/ 246 h 115304"/>
              <a:gd name="connsiteX2" fmla="*/ 11638 w 33852"/>
              <a:gd name="connsiteY2" fmla="*/ 24511 h 115304"/>
              <a:gd name="connsiteX3" fmla="*/ 0 w 33852"/>
              <a:gd name="connsiteY3" fmla="*/ 115304 h 115304"/>
              <a:gd name="connsiteX0" fmla="*/ 33852 w 33852"/>
              <a:gd name="connsiteY0" fmla="*/ 24037 h 128693"/>
              <a:gd name="connsiteX1" fmla="*/ 23448 w 33852"/>
              <a:gd name="connsiteY1" fmla="*/ 134 h 128693"/>
              <a:gd name="connsiteX2" fmla="*/ 11638 w 33852"/>
              <a:gd name="connsiteY2" fmla="*/ 37900 h 128693"/>
              <a:gd name="connsiteX3" fmla="*/ 0 w 33852"/>
              <a:gd name="connsiteY3" fmla="*/ 128693 h 128693"/>
              <a:gd name="connsiteX0" fmla="*/ 35641 w 35641"/>
              <a:gd name="connsiteY0" fmla="*/ 16600 h 128958"/>
              <a:gd name="connsiteX1" fmla="*/ 23448 w 35641"/>
              <a:gd name="connsiteY1" fmla="*/ 399 h 128958"/>
              <a:gd name="connsiteX2" fmla="*/ 11638 w 35641"/>
              <a:gd name="connsiteY2" fmla="*/ 38165 h 128958"/>
              <a:gd name="connsiteX3" fmla="*/ 0 w 35641"/>
              <a:gd name="connsiteY3" fmla="*/ 128958 h 128958"/>
              <a:gd name="connsiteX0" fmla="*/ 34759 w 34759"/>
              <a:gd name="connsiteY0" fmla="*/ 16600 h 123794"/>
              <a:gd name="connsiteX1" fmla="*/ 22566 w 34759"/>
              <a:gd name="connsiteY1" fmla="*/ 399 h 123794"/>
              <a:gd name="connsiteX2" fmla="*/ 10756 w 34759"/>
              <a:gd name="connsiteY2" fmla="*/ 38165 h 123794"/>
              <a:gd name="connsiteX3" fmla="*/ 0 w 34759"/>
              <a:gd name="connsiteY3" fmla="*/ 123794 h 123794"/>
              <a:gd name="connsiteX0" fmla="*/ 34759 w 34759"/>
              <a:gd name="connsiteY0" fmla="*/ 16633 h 123827"/>
              <a:gd name="connsiteX1" fmla="*/ 22566 w 34759"/>
              <a:gd name="connsiteY1" fmla="*/ 432 h 123827"/>
              <a:gd name="connsiteX2" fmla="*/ 10756 w 34759"/>
              <a:gd name="connsiteY2" fmla="*/ 38198 h 123827"/>
              <a:gd name="connsiteX3" fmla="*/ 0 w 34759"/>
              <a:gd name="connsiteY3" fmla="*/ 123827 h 123827"/>
              <a:gd name="connsiteX0" fmla="*/ 34759 w 34759"/>
              <a:gd name="connsiteY0" fmla="*/ 20349 h 127543"/>
              <a:gd name="connsiteX1" fmla="*/ 22566 w 34759"/>
              <a:gd name="connsiteY1" fmla="*/ 4148 h 127543"/>
              <a:gd name="connsiteX2" fmla="*/ 17437 w 34759"/>
              <a:gd name="connsiteY2" fmla="*/ 111765 h 127543"/>
              <a:gd name="connsiteX3" fmla="*/ 0 w 34759"/>
              <a:gd name="connsiteY3" fmla="*/ 127543 h 127543"/>
              <a:gd name="connsiteX0" fmla="*/ 34759 w 34759"/>
              <a:gd name="connsiteY0" fmla="*/ 0 h 107194"/>
              <a:gd name="connsiteX1" fmla="*/ 29989 w 34759"/>
              <a:gd name="connsiteY1" fmla="*/ 58413 h 107194"/>
              <a:gd name="connsiteX2" fmla="*/ 17437 w 34759"/>
              <a:gd name="connsiteY2" fmla="*/ 91416 h 107194"/>
              <a:gd name="connsiteX3" fmla="*/ 0 w 34759"/>
              <a:gd name="connsiteY3" fmla="*/ 107194 h 107194"/>
              <a:gd name="connsiteX0" fmla="*/ 34512 w 34512"/>
              <a:gd name="connsiteY0" fmla="*/ 0 h 172283"/>
              <a:gd name="connsiteX1" fmla="*/ 29989 w 34512"/>
              <a:gd name="connsiteY1" fmla="*/ 123502 h 172283"/>
              <a:gd name="connsiteX2" fmla="*/ 17437 w 34512"/>
              <a:gd name="connsiteY2" fmla="*/ 156505 h 172283"/>
              <a:gd name="connsiteX3" fmla="*/ 0 w 34512"/>
              <a:gd name="connsiteY3" fmla="*/ 172283 h 172283"/>
              <a:gd name="connsiteX0" fmla="*/ 34512 w 34512"/>
              <a:gd name="connsiteY0" fmla="*/ 0 h 172283"/>
              <a:gd name="connsiteX1" fmla="*/ 25783 w 34512"/>
              <a:gd name="connsiteY1" fmla="*/ 96514 h 172283"/>
              <a:gd name="connsiteX2" fmla="*/ 17437 w 34512"/>
              <a:gd name="connsiteY2" fmla="*/ 156505 h 172283"/>
              <a:gd name="connsiteX3" fmla="*/ 0 w 34512"/>
              <a:gd name="connsiteY3" fmla="*/ 172283 h 172283"/>
              <a:gd name="connsiteX0" fmla="*/ 34512 w 34512"/>
              <a:gd name="connsiteY0" fmla="*/ 0 h 172283"/>
              <a:gd name="connsiteX1" fmla="*/ 25783 w 34512"/>
              <a:gd name="connsiteY1" fmla="*/ 96514 h 172283"/>
              <a:gd name="connsiteX2" fmla="*/ 13478 w 34512"/>
              <a:gd name="connsiteY2" fmla="*/ 145392 h 172283"/>
              <a:gd name="connsiteX3" fmla="*/ 0 w 34512"/>
              <a:gd name="connsiteY3" fmla="*/ 172283 h 172283"/>
              <a:gd name="connsiteX0" fmla="*/ 34512 w 34512"/>
              <a:gd name="connsiteY0" fmla="*/ 0 h 172483"/>
              <a:gd name="connsiteX1" fmla="*/ 25783 w 34512"/>
              <a:gd name="connsiteY1" fmla="*/ 96514 h 172483"/>
              <a:gd name="connsiteX2" fmla="*/ 13478 w 34512"/>
              <a:gd name="connsiteY2" fmla="*/ 145392 h 172483"/>
              <a:gd name="connsiteX3" fmla="*/ 0 w 34512"/>
              <a:gd name="connsiteY3" fmla="*/ 172283 h 172483"/>
              <a:gd name="connsiteX0" fmla="*/ 34512 w 34512"/>
              <a:gd name="connsiteY0" fmla="*/ 0 h 172402"/>
              <a:gd name="connsiteX1" fmla="*/ 25783 w 34512"/>
              <a:gd name="connsiteY1" fmla="*/ 96514 h 172402"/>
              <a:gd name="connsiteX2" fmla="*/ 13478 w 34512"/>
              <a:gd name="connsiteY2" fmla="*/ 145392 h 172402"/>
              <a:gd name="connsiteX3" fmla="*/ 0 w 34512"/>
              <a:gd name="connsiteY3" fmla="*/ 172283 h 172402"/>
              <a:gd name="connsiteX0" fmla="*/ 34512 w 34512"/>
              <a:gd name="connsiteY0" fmla="*/ 0 h 172402"/>
              <a:gd name="connsiteX1" fmla="*/ 25783 w 34512"/>
              <a:gd name="connsiteY1" fmla="*/ 96514 h 172402"/>
              <a:gd name="connsiteX2" fmla="*/ 13478 w 34512"/>
              <a:gd name="connsiteY2" fmla="*/ 145392 h 172402"/>
              <a:gd name="connsiteX3" fmla="*/ 0 w 34512"/>
              <a:gd name="connsiteY3" fmla="*/ 172283 h 17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2" h="172402">
                <a:moveTo>
                  <a:pt x="34512" y="0"/>
                </a:moveTo>
                <a:cubicBezTo>
                  <a:pt x="33066" y="212"/>
                  <a:pt x="29289" y="72282"/>
                  <a:pt x="25783" y="96514"/>
                </a:cubicBezTo>
                <a:cubicBezTo>
                  <a:pt x="22277" y="120746"/>
                  <a:pt x="18483" y="129585"/>
                  <a:pt x="13478" y="145392"/>
                </a:cubicBezTo>
                <a:cubicBezTo>
                  <a:pt x="8411" y="156630"/>
                  <a:pt x="4157" y="174006"/>
                  <a:pt x="0" y="172283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stealth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DA0AC28-5344-4D11-B7E4-F7218A8EE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48" y="3621916"/>
            <a:ext cx="286630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en-US" dirty="0"/>
              <a:t>Floodway boundary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9E351A8A-7C9C-4D1F-8B11-8BB466E94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43" y="4778293"/>
            <a:ext cx="203617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en-US" dirty="0"/>
              <a:t>Cross section</a:t>
            </a:r>
          </a:p>
        </p:txBody>
      </p:sp>
    </p:spTree>
    <p:extLst>
      <p:ext uri="{BB962C8B-B14F-4D97-AF65-F5344CB8AC3E}">
        <p14:creationId xmlns:p14="http://schemas.microsoft.com/office/powerpoint/2010/main" val="567597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5-21</a:t>
            </a:r>
          </a:p>
        </p:txBody>
      </p:sp>
      <p:sp>
        <p:nvSpPr>
          <p:cNvPr id="3328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55750" y="1778000"/>
            <a:ext cx="7397750" cy="3846513"/>
          </a:xfrm>
          <a:noFill/>
          <a:ln/>
        </p:spPr>
        <p:txBody>
          <a:bodyPr/>
          <a:lstStyle/>
          <a:p>
            <a:pPr marL="609600" indent="-609600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Cross section view</a:t>
            </a:r>
          </a:p>
        </p:txBody>
      </p:sp>
      <p:pic>
        <p:nvPicPr>
          <p:cNvPr id="332806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3576638" y="2478088"/>
            <a:ext cx="5237162" cy="41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30" descr="FWY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712609"/>
            <a:ext cx="8501063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298450" y="1706563"/>
            <a:ext cx="101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5-21</a:t>
            </a:r>
          </a:p>
        </p:txBody>
      </p:sp>
      <p:sp>
        <p:nvSpPr>
          <p:cNvPr id="8" name="Line 1048"/>
          <p:cNvSpPr>
            <a:spLocks noChangeShapeType="1"/>
          </p:cNvSpPr>
          <p:nvPr/>
        </p:nvSpPr>
        <p:spPr bwMode="auto">
          <a:xfrm flipV="1">
            <a:off x="3527425" y="3950859"/>
            <a:ext cx="0" cy="254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Line 1049"/>
          <p:cNvSpPr>
            <a:spLocks noChangeShapeType="1"/>
          </p:cNvSpPr>
          <p:nvPr/>
        </p:nvSpPr>
        <p:spPr bwMode="auto">
          <a:xfrm>
            <a:off x="6715125" y="3368247"/>
            <a:ext cx="0" cy="5826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9525" y="3885772"/>
            <a:ext cx="94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>
                <a:solidFill>
                  <a:schemeClr val="bg2"/>
                </a:solidFill>
              </a:rPr>
              <a:t>BFE</a:t>
            </a:r>
          </a:p>
        </p:txBody>
      </p:sp>
      <p:sp>
        <p:nvSpPr>
          <p:cNvPr id="11" name="Freeform 3"/>
          <p:cNvSpPr/>
          <p:nvPr/>
        </p:nvSpPr>
        <p:spPr>
          <a:xfrm>
            <a:off x="823913" y="3987372"/>
            <a:ext cx="2355850" cy="720725"/>
          </a:xfrm>
          <a:custGeom>
            <a:avLst/>
            <a:gdLst>
              <a:gd name="connsiteX0" fmla="*/ 0 w 1392572"/>
              <a:gd name="connsiteY0" fmla="*/ 20306 h 448931"/>
              <a:gd name="connsiteX1" fmla="*/ 0 w 1392572"/>
              <a:gd name="connsiteY1" fmla="*/ 20306 h 448931"/>
              <a:gd name="connsiteX2" fmla="*/ 428625 w 1392572"/>
              <a:gd name="connsiteY2" fmla="*/ 10781 h 448931"/>
              <a:gd name="connsiteX3" fmla="*/ 533400 w 1392572"/>
              <a:gd name="connsiteY3" fmla="*/ 1256 h 448931"/>
              <a:gd name="connsiteX4" fmla="*/ 1381125 w 1392572"/>
              <a:gd name="connsiteY4" fmla="*/ 1256 h 448931"/>
              <a:gd name="connsiteX5" fmla="*/ 1381125 w 1392572"/>
              <a:gd name="connsiteY5" fmla="*/ 1256 h 448931"/>
              <a:gd name="connsiteX6" fmla="*/ 1390650 w 1392572"/>
              <a:gd name="connsiteY6" fmla="*/ 448931 h 448931"/>
              <a:gd name="connsiteX0" fmla="*/ 0 w 1582610"/>
              <a:gd name="connsiteY0" fmla="*/ 118270 h 546895"/>
              <a:gd name="connsiteX1" fmla="*/ 0 w 1582610"/>
              <a:gd name="connsiteY1" fmla="*/ 118270 h 546895"/>
              <a:gd name="connsiteX2" fmla="*/ 428625 w 1582610"/>
              <a:gd name="connsiteY2" fmla="*/ 108745 h 546895"/>
              <a:gd name="connsiteX3" fmla="*/ 533400 w 1582610"/>
              <a:gd name="connsiteY3" fmla="*/ 99220 h 546895"/>
              <a:gd name="connsiteX4" fmla="*/ 1381125 w 1582610"/>
              <a:gd name="connsiteY4" fmla="*/ 99220 h 546895"/>
              <a:gd name="connsiteX5" fmla="*/ 1581533 w 1582610"/>
              <a:gd name="connsiteY5" fmla="*/ 0 h 546895"/>
              <a:gd name="connsiteX6" fmla="*/ 1390650 w 1582610"/>
              <a:gd name="connsiteY6" fmla="*/ 546895 h 546895"/>
              <a:gd name="connsiteX0" fmla="*/ 0 w 1592552"/>
              <a:gd name="connsiteY0" fmla="*/ 142954 h 645994"/>
              <a:gd name="connsiteX1" fmla="*/ 0 w 1592552"/>
              <a:gd name="connsiteY1" fmla="*/ 142954 h 645994"/>
              <a:gd name="connsiteX2" fmla="*/ 428625 w 1592552"/>
              <a:gd name="connsiteY2" fmla="*/ 133429 h 645994"/>
              <a:gd name="connsiteX3" fmla="*/ 533400 w 1592552"/>
              <a:gd name="connsiteY3" fmla="*/ 123904 h 645994"/>
              <a:gd name="connsiteX4" fmla="*/ 1381125 w 1592552"/>
              <a:gd name="connsiteY4" fmla="*/ 123904 h 645994"/>
              <a:gd name="connsiteX5" fmla="*/ 1581533 w 1592552"/>
              <a:gd name="connsiteY5" fmla="*/ 24684 h 645994"/>
              <a:gd name="connsiteX6" fmla="*/ 1567934 w 1592552"/>
              <a:gd name="connsiteY6" fmla="*/ 645994 h 645994"/>
              <a:gd name="connsiteX0" fmla="*/ 0 w 1593650"/>
              <a:gd name="connsiteY0" fmla="*/ 165235 h 668275"/>
              <a:gd name="connsiteX1" fmla="*/ 0 w 1593650"/>
              <a:gd name="connsiteY1" fmla="*/ 165235 h 668275"/>
              <a:gd name="connsiteX2" fmla="*/ 428625 w 1593650"/>
              <a:gd name="connsiteY2" fmla="*/ 155710 h 668275"/>
              <a:gd name="connsiteX3" fmla="*/ 533400 w 1593650"/>
              <a:gd name="connsiteY3" fmla="*/ 146185 h 668275"/>
              <a:gd name="connsiteX4" fmla="*/ 1365709 w 1593650"/>
              <a:gd name="connsiteY4" fmla="*/ 55234 h 668275"/>
              <a:gd name="connsiteX5" fmla="*/ 1581533 w 1593650"/>
              <a:gd name="connsiteY5" fmla="*/ 46965 h 668275"/>
              <a:gd name="connsiteX6" fmla="*/ 1567934 w 1593650"/>
              <a:gd name="connsiteY6" fmla="*/ 668275 h 668275"/>
              <a:gd name="connsiteX0" fmla="*/ 0 w 1593650"/>
              <a:gd name="connsiteY0" fmla="*/ 165235 h 668275"/>
              <a:gd name="connsiteX1" fmla="*/ 0 w 1593650"/>
              <a:gd name="connsiteY1" fmla="*/ 165235 h 668275"/>
              <a:gd name="connsiteX2" fmla="*/ 420917 w 1593650"/>
              <a:gd name="connsiteY2" fmla="*/ 15149 h 668275"/>
              <a:gd name="connsiteX3" fmla="*/ 533400 w 1593650"/>
              <a:gd name="connsiteY3" fmla="*/ 146185 h 668275"/>
              <a:gd name="connsiteX4" fmla="*/ 1365709 w 1593650"/>
              <a:gd name="connsiteY4" fmla="*/ 55234 h 668275"/>
              <a:gd name="connsiteX5" fmla="*/ 1581533 w 1593650"/>
              <a:gd name="connsiteY5" fmla="*/ 46965 h 668275"/>
              <a:gd name="connsiteX6" fmla="*/ 1567934 w 1593650"/>
              <a:gd name="connsiteY6" fmla="*/ 668275 h 668275"/>
              <a:gd name="connsiteX0" fmla="*/ 0 w 1593650"/>
              <a:gd name="connsiteY0" fmla="*/ 165235 h 668275"/>
              <a:gd name="connsiteX1" fmla="*/ 0 w 1593650"/>
              <a:gd name="connsiteY1" fmla="*/ 165235 h 668275"/>
              <a:gd name="connsiteX2" fmla="*/ 533400 w 1593650"/>
              <a:gd name="connsiteY2" fmla="*/ 146185 h 668275"/>
              <a:gd name="connsiteX3" fmla="*/ 1365709 w 1593650"/>
              <a:gd name="connsiteY3" fmla="*/ 55234 h 668275"/>
              <a:gd name="connsiteX4" fmla="*/ 1581533 w 1593650"/>
              <a:gd name="connsiteY4" fmla="*/ 46965 h 668275"/>
              <a:gd name="connsiteX5" fmla="*/ 1567934 w 1593650"/>
              <a:gd name="connsiteY5" fmla="*/ 668275 h 668275"/>
              <a:gd name="connsiteX0" fmla="*/ 0 w 1593650"/>
              <a:gd name="connsiteY0" fmla="*/ 165235 h 668275"/>
              <a:gd name="connsiteX1" fmla="*/ 0 w 1593650"/>
              <a:gd name="connsiteY1" fmla="*/ 165235 h 668275"/>
              <a:gd name="connsiteX2" fmla="*/ 1365709 w 1593650"/>
              <a:gd name="connsiteY2" fmla="*/ 55234 h 668275"/>
              <a:gd name="connsiteX3" fmla="*/ 1581533 w 1593650"/>
              <a:gd name="connsiteY3" fmla="*/ 46965 h 668275"/>
              <a:gd name="connsiteX4" fmla="*/ 1567934 w 1593650"/>
              <a:gd name="connsiteY4" fmla="*/ 668275 h 668275"/>
              <a:gd name="connsiteX0" fmla="*/ 0 w 1593650"/>
              <a:gd name="connsiteY0" fmla="*/ 118270 h 621310"/>
              <a:gd name="connsiteX1" fmla="*/ 0 w 1593650"/>
              <a:gd name="connsiteY1" fmla="*/ 118270 h 621310"/>
              <a:gd name="connsiteX2" fmla="*/ 1581533 w 1593650"/>
              <a:gd name="connsiteY2" fmla="*/ 0 h 621310"/>
              <a:gd name="connsiteX3" fmla="*/ 1567934 w 1593650"/>
              <a:gd name="connsiteY3" fmla="*/ 621310 h 621310"/>
              <a:gd name="connsiteX0" fmla="*/ 331443 w 2050229"/>
              <a:gd name="connsiteY0" fmla="*/ 154285 h 657325"/>
              <a:gd name="connsiteX1" fmla="*/ 0 w 2050229"/>
              <a:gd name="connsiteY1" fmla="*/ 79870 h 657325"/>
              <a:gd name="connsiteX2" fmla="*/ 1912976 w 2050229"/>
              <a:gd name="connsiteY2" fmla="*/ 36015 h 657325"/>
              <a:gd name="connsiteX3" fmla="*/ 1899377 w 2050229"/>
              <a:gd name="connsiteY3" fmla="*/ 657325 h 657325"/>
              <a:gd name="connsiteX0" fmla="*/ 331443 w 2050229"/>
              <a:gd name="connsiteY0" fmla="*/ 118270 h 621310"/>
              <a:gd name="connsiteX1" fmla="*/ 0 w 2050229"/>
              <a:gd name="connsiteY1" fmla="*/ 43855 h 621310"/>
              <a:gd name="connsiteX2" fmla="*/ 1912976 w 2050229"/>
              <a:gd name="connsiteY2" fmla="*/ 0 h 621310"/>
              <a:gd name="connsiteX3" fmla="*/ 1899377 w 2050229"/>
              <a:gd name="connsiteY3" fmla="*/ 621310 h 621310"/>
              <a:gd name="connsiteX0" fmla="*/ 331443 w 1912976"/>
              <a:gd name="connsiteY0" fmla="*/ 118270 h 621310"/>
              <a:gd name="connsiteX1" fmla="*/ 0 w 1912976"/>
              <a:gd name="connsiteY1" fmla="*/ 43855 h 621310"/>
              <a:gd name="connsiteX2" fmla="*/ 1912976 w 1912976"/>
              <a:gd name="connsiteY2" fmla="*/ 0 h 621310"/>
              <a:gd name="connsiteX3" fmla="*/ 1899377 w 1912976"/>
              <a:gd name="connsiteY3" fmla="*/ 621310 h 621310"/>
              <a:gd name="connsiteX0" fmla="*/ 331443 w 1912976"/>
              <a:gd name="connsiteY0" fmla="*/ 118270 h 604773"/>
              <a:gd name="connsiteX1" fmla="*/ 0 w 1912976"/>
              <a:gd name="connsiteY1" fmla="*/ 43855 h 604773"/>
              <a:gd name="connsiteX2" fmla="*/ 1912976 w 1912976"/>
              <a:gd name="connsiteY2" fmla="*/ 0 h 604773"/>
              <a:gd name="connsiteX3" fmla="*/ 1791314 w 1912976"/>
              <a:gd name="connsiteY3" fmla="*/ 604773 h 604773"/>
              <a:gd name="connsiteX0" fmla="*/ 400903 w 1860774"/>
              <a:gd name="connsiteY0" fmla="*/ 126538 h 613041"/>
              <a:gd name="connsiteX1" fmla="*/ 69460 w 1860774"/>
              <a:gd name="connsiteY1" fmla="*/ 52123 h 613041"/>
              <a:gd name="connsiteX2" fmla="*/ 1858935 w 1860774"/>
              <a:gd name="connsiteY2" fmla="*/ 0 h 613041"/>
              <a:gd name="connsiteX3" fmla="*/ 1860774 w 1860774"/>
              <a:gd name="connsiteY3" fmla="*/ 613041 h 613041"/>
              <a:gd name="connsiteX0" fmla="*/ 402397 w 1883586"/>
              <a:gd name="connsiteY0" fmla="*/ 118270 h 604773"/>
              <a:gd name="connsiteX1" fmla="*/ 70954 w 1883586"/>
              <a:gd name="connsiteY1" fmla="*/ 43855 h 604773"/>
              <a:gd name="connsiteX2" fmla="*/ 1883586 w 1883586"/>
              <a:gd name="connsiteY2" fmla="*/ 0 h 604773"/>
              <a:gd name="connsiteX3" fmla="*/ 1862268 w 1883586"/>
              <a:gd name="connsiteY3" fmla="*/ 604773 h 604773"/>
              <a:gd name="connsiteX0" fmla="*/ 401900 w 1875370"/>
              <a:gd name="connsiteY0" fmla="*/ 118270 h 604773"/>
              <a:gd name="connsiteX1" fmla="*/ 70457 w 1875370"/>
              <a:gd name="connsiteY1" fmla="*/ 43855 h 604773"/>
              <a:gd name="connsiteX2" fmla="*/ 1875370 w 1875370"/>
              <a:gd name="connsiteY2" fmla="*/ 0 h 604773"/>
              <a:gd name="connsiteX3" fmla="*/ 1861771 w 1875370"/>
              <a:gd name="connsiteY3" fmla="*/ 604773 h 604773"/>
              <a:gd name="connsiteX0" fmla="*/ 401900 w 1875370"/>
              <a:gd name="connsiteY0" fmla="*/ 138623 h 625126"/>
              <a:gd name="connsiteX1" fmla="*/ 70457 w 1875370"/>
              <a:gd name="connsiteY1" fmla="*/ 64208 h 625126"/>
              <a:gd name="connsiteX2" fmla="*/ 1875370 w 1875370"/>
              <a:gd name="connsiteY2" fmla="*/ 0 h 625126"/>
              <a:gd name="connsiteX3" fmla="*/ 1861771 w 1875370"/>
              <a:gd name="connsiteY3" fmla="*/ 625126 h 625126"/>
              <a:gd name="connsiteX0" fmla="*/ 436037 w 1909507"/>
              <a:gd name="connsiteY0" fmla="*/ 138623 h 625126"/>
              <a:gd name="connsiteX1" fmla="*/ 66594 w 1909507"/>
              <a:gd name="connsiteY1" fmla="*/ 33679 h 625126"/>
              <a:gd name="connsiteX2" fmla="*/ 1909507 w 1909507"/>
              <a:gd name="connsiteY2" fmla="*/ 0 h 625126"/>
              <a:gd name="connsiteX3" fmla="*/ 1895908 w 1909507"/>
              <a:gd name="connsiteY3" fmla="*/ 625126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507" h="625126">
                <a:moveTo>
                  <a:pt x="436037" y="138623"/>
                </a:moveTo>
                <a:cubicBezTo>
                  <a:pt x="325556" y="113818"/>
                  <a:pt x="-178984" y="56783"/>
                  <a:pt x="66594" y="33679"/>
                </a:cubicBezTo>
                <a:cubicBezTo>
                  <a:pt x="312172" y="10575"/>
                  <a:pt x="1313015" y="17374"/>
                  <a:pt x="1909507" y="0"/>
                </a:cubicBezTo>
                <a:cubicBezTo>
                  <a:pt x="1902707" y="310655"/>
                  <a:pt x="1895908" y="259879"/>
                  <a:pt x="1895908" y="625126"/>
                </a:cubicBezTo>
              </a:path>
            </a:pathLst>
          </a:custGeom>
          <a:solidFill>
            <a:srgbClr val="CC66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Freeform 4"/>
          <p:cNvSpPr/>
          <p:nvPr/>
        </p:nvSpPr>
        <p:spPr>
          <a:xfrm>
            <a:off x="6715125" y="3976259"/>
            <a:ext cx="2001838" cy="676275"/>
          </a:xfrm>
          <a:custGeom>
            <a:avLst/>
            <a:gdLst>
              <a:gd name="connsiteX0" fmla="*/ 1123950 w 1123950"/>
              <a:gd name="connsiteY0" fmla="*/ 8252 h 398777"/>
              <a:gd name="connsiteX1" fmla="*/ 1123950 w 1123950"/>
              <a:gd name="connsiteY1" fmla="*/ 8252 h 398777"/>
              <a:gd name="connsiteX2" fmla="*/ 1038225 w 1123950"/>
              <a:gd name="connsiteY2" fmla="*/ 17777 h 398777"/>
              <a:gd name="connsiteX3" fmla="*/ 1009650 w 1123950"/>
              <a:gd name="connsiteY3" fmla="*/ 27302 h 398777"/>
              <a:gd name="connsiteX4" fmla="*/ 733425 w 1123950"/>
              <a:gd name="connsiteY4" fmla="*/ 17777 h 398777"/>
              <a:gd name="connsiteX5" fmla="*/ 0 w 1123950"/>
              <a:gd name="connsiteY5" fmla="*/ 8252 h 398777"/>
              <a:gd name="connsiteX6" fmla="*/ 9525 w 1123950"/>
              <a:gd name="connsiteY6" fmla="*/ 398777 h 398777"/>
              <a:gd name="connsiteX7" fmla="*/ 1019175 w 1123950"/>
              <a:gd name="connsiteY7" fmla="*/ 36827 h 398777"/>
              <a:gd name="connsiteX8" fmla="*/ 1019175 w 1123950"/>
              <a:gd name="connsiteY8" fmla="*/ 36827 h 398777"/>
              <a:gd name="connsiteX9" fmla="*/ 1123950 w 1123950"/>
              <a:gd name="connsiteY9" fmla="*/ 8252 h 398777"/>
              <a:gd name="connsiteX0" fmla="*/ 1543050 w 1543050"/>
              <a:gd name="connsiteY0" fmla="*/ 104775 h 495300"/>
              <a:gd name="connsiteX1" fmla="*/ 1543050 w 1543050"/>
              <a:gd name="connsiteY1" fmla="*/ 104775 h 495300"/>
              <a:gd name="connsiteX2" fmla="*/ 1457325 w 1543050"/>
              <a:gd name="connsiteY2" fmla="*/ 114300 h 495300"/>
              <a:gd name="connsiteX3" fmla="*/ 1428750 w 1543050"/>
              <a:gd name="connsiteY3" fmla="*/ 123825 h 495300"/>
              <a:gd name="connsiteX4" fmla="*/ 1152525 w 1543050"/>
              <a:gd name="connsiteY4" fmla="*/ 114300 h 495300"/>
              <a:gd name="connsiteX5" fmla="*/ 0 w 1543050"/>
              <a:gd name="connsiteY5" fmla="*/ 0 h 495300"/>
              <a:gd name="connsiteX6" fmla="*/ 428625 w 1543050"/>
              <a:gd name="connsiteY6" fmla="*/ 495300 h 495300"/>
              <a:gd name="connsiteX7" fmla="*/ 1438275 w 1543050"/>
              <a:gd name="connsiteY7" fmla="*/ 133350 h 495300"/>
              <a:gd name="connsiteX8" fmla="*/ 1438275 w 1543050"/>
              <a:gd name="connsiteY8" fmla="*/ 133350 h 495300"/>
              <a:gd name="connsiteX9" fmla="*/ 1543050 w 1543050"/>
              <a:gd name="connsiteY9" fmla="*/ 104775 h 495300"/>
              <a:gd name="connsiteX0" fmla="*/ 1543050 w 1543050"/>
              <a:gd name="connsiteY0" fmla="*/ 104775 h 600075"/>
              <a:gd name="connsiteX1" fmla="*/ 1543050 w 1543050"/>
              <a:gd name="connsiteY1" fmla="*/ 104775 h 600075"/>
              <a:gd name="connsiteX2" fmla="*/ 1457325 w 1543050"/>
              <a:gd name="connsiteY2" fmla="*/ 114300 h 600075"/>
              <a:gd name="connsiteX3" fmla="*/ 1428750 w 1543050"/>
              <a:gd name="connsiteY3" fmla="*/ 123825 h 600075"/>
              <a:gd name="connsiteX4" fmla="*/ 1152525 w 1543050"/>
              <a:gd name="connsiteY4" fmla="*/ 114300 h 600075"/>
              <a:gd name="connsiteX5" fmla="*/ 0 w 1543050"/>
              <a:gd name="connsiteY5" fmla="*/ 0 h 600075"/>
              <a:gd name="connsiteX6" fmla="*/ 47625 w 1543050"/>
              <a:gd name="connsiteY6" fmla="*/ 600075 h 600075"/>
              <a:gd name="connsiteX7" fmla="*/ 1438275 w 1543050"/>
              <a:gd name="connsiteY7" fmla="*/ 133350 h 600075"/>
              <a:gd name="connsiteX8" fmla="*/ 1438275 w 1543050"/>
              <a:gd name="connsiteY8" fmla="*/ 133350 h 600075"/>
              <a:gd name="connsiteX9" fmla="*/ 1543050 w 1543050"/>
              <a:gd name="connsiteY9" fmla="*/ 104775 h 600075"/>
              <a:gd name="connsiteX0" fmla="*/ 1543050 w 1543050"/>
              <a:gd name="connsiteY0" fmla="*/ 124532 h 619832"/>
              <a:gd name="connsiteX1" fmla="*/ 1543050 w 1543050"/>
              <a:gd name="connsiteY1" fmla="*/ 124532 h 619832"/>
              <a:gd name="connsiteX2" fmla="*/ 1457325 w 1543050"/>
              <a:gd name="connsiteY2" fmla="*/ 134057 h 619832"/>
              <a:gd name="connsiteX3" fmla="*/ 1428750 w 1543050"/>
              <a:gd name="connsiteY3" fmla="*/ 143582 h 619832"/>
              <a:gd name="connsiteX4" fmla="*/ 0 w 1543050"/>
              <a:gd name="connsiteY4" fmla="*/ 19757 h 619832"/>
              <a:gd name="connsiteX5" fmla="*/ 47625 w 1543050"/>
              <a:gd name="connsiteY5" fmla="*/ 619832 h 619832"/>
              <a:gd name="connsiteX6" fmla="*/ 1438275 w 1543050"/>
              <a:gd name="connsiteY6" fmla="*/ 153107 h 619832"/>
              <a:gd name="connsiteX7" fmla="*/ 1438275 w 1543050"/>
              <a:gd name="connsiteY7" fmla="*/ 153107 h 619832"/>
              <a:gd name="connsiteX8" fmla="*/ 1543050 w 1543050"/>
              <a:gd name="connsiteY8" fmla="*/ 124532 h 619832"/>
              <a:gd name="connsiteX0" fmla="*/ 1543050 w 1543050"/>
              <a:gd name="connsiteY0" fmla="*/ 124532 h 619832"/>
              <a:gd name="connsiteX1" fmla="*/ 1543050 w 1543050"/>
              <a:gd name="connsiteY1" fmla="*/ 124532 h 619832"/>
              <a:gd name="connsiteX2" fmla="*/ 1457325 w 1543050"/>
              <a:gd name="connsiteY2" fmla="*/ 134057 h 619832"/>
              <a:gd name="connsiteX3" fmla="*/ 1428750 w 1543050"/>
              <a:gd name="connsiteY3" fmla="*/ 143582 h 619832"/>
              <a:gd name="connsiteX4" fmla="*/ 0 w 1543050"/>
              <a:gd name="connsiteY4" fmla="*/ 19757 h 619832"/>
              <a:gd name="connsiteX5" fmla="*/ 47625 w 1543050"/>
              <a:gd name="connsiteY5" fmla="*/ 619832 h 619832"/>
              <a:gd name="connsiteX6" fmla="*/ 1438275 w 1543050"/>
              <a:gd name="connsiteY6" fmla="*/ 153107 h 619832"/>
              <a:gd name="connsiteX7" fmla="*/ 1543050 w 1543050"/>
              <a:gd name="connsiteY7" fmla="*/ 124532 h 619832"/>
              <a:gd name="connsiteX0" fmla="*/ 1847850 w 1847850"/>
              <a:gd name="connsiteY0" fmla="*/ 0 h 666750"/>
              <a:gd name="connsiteX1" fmla="*/ 1543050 w 1847850"/>
              <a:gd name="connsiteY1" fmla="*/ 171450 h 666750"/>
              <a:gd name="connsiteX2" fmla="*/ 1457325 w 1847850"/>
              <a:gd name="connsiteY2" fmla="*/ 180975 h 666750"/>
              <a:gd name="connsiteX3" fmla="*/ 1428750 w 1847850"/>
              <a:gd name="connsiteY3" fmla="*/ 190500 h 666750"/>
              <a:gd name="connsiteX4" fmla="*/ 0 w 1847850"/>
              <a:gd name="connsiteY4" fmla="*/ 66675 h 666750"/>
              <a:gd name="connsiteX5" fmla="*/ 47625 w 1847850"/>
              <a:gd name="connsiteY5" fmla="*/ 666750 h 666750"/>
              <a:gd name="connsiteX6" fmla="*/ 1438275 w 1847850"/>
              <a:gd name="connsiteY6" fmla="*/ 200025 h 666750"/>
              <a:gd name="connsiteX7" fmla="*/ 1847850 w 1847850"/>
              <a:gd name="connsiteY7" fmla="*/ 0 h 666750"/>
              <a:gd name="connsiteX0" fmla="*/ 1847850 w 1847873"/>
              <a:gd name="connsiteY0" fmla="*/ 48 h 666798"/>
              <a:gd name="connsiteX1" fmla="*/ 1457325 w 1847873"/>
              <a:gd name="connsiteY1" fmla="*/ 181023 h 666798"/>
              <a:gd name="connsiteX2" fmla="*/ 1428750 w 1847873"/>
              <a:gd name="connsiteY2" fmla="*/ 190548 h 666798"/>
              <a:gd name="connsiteX3" fmla="*/ 0 w 1847873"/>
              <a:gd name="connsiteY3" fmla="*/ 66723 h 666798"/>
              <a:gd name="connsiteX4" fmla="*/ 47625 w 1847873"/>
              <a:gd name="connsiteY4" fmla="*/ 666798 h 666798"/>
              <a:gd name="connsiteX5" fmla="*/ 1438275 w 1847873"/>
              <a:gd name="connsiteY5" fmla="*/ 200073 h 666798"/>
              <a:gd name="connsiteX6" fmla="*/ 1847850 w 1847873"/>
              <a:gd name="connsiteY6" fmla="*/ 48 h 666798"/>
              <a:gd name="connsiteX0" fmla="*/ 1847850 w 1847873"/>
              <a:gd name="connsiteY0" fmla="*/ 48 h 666798"/>
              <a:gd name="connsiteX1" fmla="*/ 1457325 w 1847873"/>
              <a:gd name="connsiteY1" fmla="*/ 181023 h 666798"/>
              <a:gd name="connsiteX2" fmla="*/ 1428750 w 1847873"/>
              <a:gd name="connsiteY2" fmla="*/ 190548 h 666798"/>
              <a:gd name="connsiteX3" fmla="*/ 0 w 1847873"/>
              <a:gd name="connsiteY3" fmla="*/ 66723 h 666798"/>
              <a:gd name="connsiteX4" fmla="*/ 47625 w 1847873"/>
              <a:gd name="connsiteY4" fmla="*/ 666798 h 666798"/>
              <a:gd name="connsiteX5" fmla="*/ 1847850 w 1847873"/>
              <a:gd name="connsiteY5" fmla="*/ 48 h 666798"/>
              <a:gd name="connsiteX0" fmla="*/ 1847850 w 1847934"/>
              <a:gd name="connsiteY0" fmla="*/ 44 h 666794"/>
              <a:gd name="connsiteX1" fmla="*/ 1457325 w 1847934"/>
              <a:gd name="connsiteY1" fmla="*/ 181019 h 666794"/>
              <a:gd name="connsiteX2" fmla="*/ 0 w 1847934"/>
              <a:gd name="connsiteY2" fmla="*/ 66719 h 666794"/>
              <a:gd name="connsiteX3" fmla="*/ 47625 w 1847934"/>
              <a:gd name="connsiteY3" fmla="*/ 666794 h 666794"/>
              <a:gd name="connsiteX4" fmla="*/ 1847850 w 1847934"/>
              <a:gd name="connsiteY4" fmla="*/ 44 h 666794"/>
              <a:gd name="connsiteX0" fmla="*/ 1847850 w 1847850"/>
              <a:gd name="connsiteY0" fmla="*/ 52198 h 718948"/>
              <a:gd name="connsiteX1" fmla="*/ 0 w 1847850"/>
              <a:gd name="connsiteY1" fmla="*/ 118873 h 718948"/>
              <a:gd name="connsiteX2" fmla="*/ 47625 w 1847850"/>
              <a:gd name="connsiteY2" fmla="*/ 718948 h 718948"/>
              <a:gd name="connsiteX3" fmla="*/ 1847850 w 1847850"/>
              <a:gd name="connsiteY3" fmla="*/ 52198 h 718948"/>
              <a:gd name="connsiteX0" fmla="*/ 1914525 w 1914525"/>
              <a:gd name="connsiteY0" fmla="*/ 79232 h 679307"/>
              <a:gd name="connsiteX1" fmla="*/ 0 w 1914525"/>
              <a:gd name="connsiteY1" fmla="*/ 79232 h 679307"/>
              <a:gd name="connsiteX2" fmla="*/ 47625 w 1914525"/>
              <a:gd name="connsiteY2" fmla="*/ 679307 h 679307"/>
              <a:gd name="connsiteX3" fmla="*/ 1914525 w 1914525"/>
              <a:gd name="connsiteY3" fmla="*/ 79232 h 679307"/>
              <a:gd name="connsiteX0" fmla="*/ 1914525 w 1914525"/>
              <a:gd name="connsiteY0" fmla="*/ 0 h 600075"/>
              <a:gd name="connsiteX1" fmla="*/ 0 w 1914525"/>
              <a:gd name="connsiteY1" fmla="*/ 0 h 600075"/>
              <a:gd name="connsiteX2" fmla="*/ 47625 w 1914525"/>
              <a:gd name="connsiteY2" fmla="*/ 600075 h 600075"/>
              <a:gd name="connsiteX3" fmla="*/ 1914525 w 1914525"/>
              <a:gd name="connsiteY3" fmla="*/ 0 h 600075"/>
              <a:gd name="connsiteX0" fmla="*/ 1914525 w 1914525"/>
              <a:gd name="connsiteY0" fmla="*/ 66675 h 666750"/>
              <a:gd name="connsiteX1" fmla="*/ 0 w 1914525"/>
              <a:gd name="connsiteY1" fmla="*/ 0 h 666750"/>
              <a:gd name="connsiteX2" fmla="*/ 47625 w 1914525"/>
              <a:gd name="connsiteY2" fmla="*/ 666750 h 666750"/>
              <a:gd name="connsiteX3" fmla="*/ 1914525 w 1914525"/>
              <a:gd name="connsiteY3" fmla="*/ 66675 h 666750"/>
              <a:gd name="connsiteX0" fmla="*/ 1914525 w 1914525"/>
              <a:gd name="connsiteY0" fmla="*/ 19050 h 619125"/>
              <a:gd name="connsiteX1" fmla="*/ 0 w 1914525"/>
              <a:gd name="connsiteY1" fmla="*/ 0 h 619125"/>
              <a:gd name="connsiteX2" fmla="*/ 47625 w 1914525"/>
              <a:gd name="connsiteY2" fmla="*/ 619125 h 619125"/>
              <a:gd name="connsiteX3" fmla="*/ 1914525 w 1914525"/>
              <a:gd name="connsiteY3" fmla="*/ 19050 h 619125"/>
              <a:gd name="connsiteX0" fmla="*/ 1990725 w 1990725"/>
              <a:gd name="connsiteY0" fmla="*/ 0 h 628650"/>
              <a:gd name="connsiteX1" fmla="*/ 0 w 1990725"/>
              <a:gd name="connsiteY1" fmla="*/ 9525 h 628650"/>
              <a:gd name="connsiteX2" fmla="*/ 47625 w 1990725"/>
              <a:gd name="connsiteY2" fmla="*/ 628650 h 628650"/>
              <a:gd name="connsiteX3" fmla="*/ 1990725 w 1990725"/>
              <a:gd name="connsiteY3" fmla="*/ 0 h 628650"/>
              <a:gd name="connsiteX0" fmla="*/ 1990725 w 1990725"/>
              <a:gd name="connsiteY0" fmla="*/ 0 h 638175"/>
              <a:gd name="connsiteX1" fmla="*/ 0 w 1990725"/>
              <a:gd name="connsiteY1" fmla="*/ 9525 h 638175"/>
              <a:gd name="connsiteX2" fmla="*/ 19050 w 1990725"/>
              <a:gd name="connsiteY2" fmla="*/ 638175 h 638175"/>
              <a:gd name="connsiteX3" fmla="*/ 1990725 w 1990725"/>
              <a:gd name="connsiteY3" fmla="*/ 0 h 638175"/>
              <a:gd name="connsiteX0" fmla="*/ 1990725 w 1990725"/>
              <a:gd name="connsiteY0" fmla="*/ 37367 h 675542"/>
              <a:gd name="connsiteX1" fmla="*/ 0 w 1990725"/>
              <a:gd name="connsiteY1" fmla="*/ 0 h 675542"/>
              <a:gd name="connsiteX2" fmla="*/ 19050 w 1990725"/>
              <a:gd name="connsiteY2" fmla="*/ 675542 h 675542"/>
              <a:gd name="connsiteX3" fmla="*/ 1990725 w 1990725"/>
              <a:gd name="connsiteY3" fmla="*/ 37367 h 675542"/>
              <a:gd name="connsiteX0" fmla="*/ 2002448 w 2002448"/>
              <a:gd name="connsiteY0" fmla="*/ 13921 h 675542"/>
              <a:gd name="connsiteX1" fmla="*/ 0 w 2002448"/>
              <a:gd name="connsiteY1" fmla="*/ 0 h 675542"/>
              <a:gd name="connsiteX2" fmla="*/ 19050 w 2002448"/>
              <a:gd name="connsiteY2" fmla="*/ 675542 h 675542"/>
              <a:gd name="connsiteX3" fmla="*/ 2002448 w 2002448"/>
              <a:gd name="connsiteY3" fmla="*/ 13921 h 675542"/>
              <a:gd name="connsiteX0" fmla="*/ 2002448 w 2002448"/>
              <a:gd name="connsiteY0" fmla="*/ 13921 h 675542"/>
              <a:gd name="connsiteX1" fmla="*/ 0 w 2002448"/>
              <a:gd name="connsiteY1" fmla="*/ 0 h 675542"/>
              <a:gd name="connsiteX2" fmla="*/ 19050 w 2002448"/>
              <a:gd name="connsiteY2" fmla="*/ 675542 h 675542"/>
              <a:gd name="connsiteX3" fmla="*/ 2002448 w 2002448"/>
              <a:gd name="connsiteY3" fmla="*/ 13921 h 67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448" h="675542">
                <a:moveTo>
                  <a:pt x="2002448" y="13921"/>
                </a:moveTo>
                <a:lnTo>
                  <a:pt x="0" y="0"/>
                </a:lnTo>
                <a:lnTo>
                  <a:pt x="19050" y="675542"/>
                </a:lnTo>
                <a:cubicBezTo>
                  <a:pt x="680183" y="455002"/>
                  <a:pt x="1399930" y="269630"/>
                  <a:pt x="2002448" y="13921"/>
                </a:cubicBezTo>
                <a:close/>
              </a:path>
            </a:pathLst>
          </a:custGeom>
          <a:solidFill>
            <a:srgbClr val="CC66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Line 1048"/>
          <p:cNvSpPr>
            <a:spLocks noChangeShapeType="1"/>
          </p:cNvSpPr>
          <p:nvPr/>
        </p:nvSpPr>
        <p:spPr bwMode="auto">
          <a:xfrm flipV="1">
            <a:off x="5613400" y="3950859"/>
            <a:ext cx="0" cy="254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386263" y="3885772"/>
            <a:ext cx="1128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000" dirty="0">
                <a:solidFill>
                  <a:schemeClr val="bg2"/>
                </a:solidFill>
              </a:rPr>
              <a:t>+ 1 foot</a:t>
            </a:r>
          </a:p>
        </p:txBody>
      </p:sp>
      <p:sp>
        <p:nvSpPr>
          <p:cNvPr id="15" name="Line 1049"/>
          <p:cNvSpPr>
            <a:spLocks noChangeShapeType="1"/>
          </p:cNvSpPr>
          <p:nvPr/>
        </p:nvSpPr>
        <p:spPr bwMode="auto">
          <a:xfrm flipH="1">
            <a:off x="3179763" y="3368247"/>
            <a:ext cx="0" cy="5730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179763" y="3957209"/>
            <a:ext cx="3535362" cy="47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1041"/>
          <p:cNvSpPr txBox="1">
            <a:spLocks noChangeArrowheads="1"/>
          </p:cNvSpPr>
          <p:nvPr/>
        </p:nvSpPr>
        <p:spPr bwMode="auto">
          <a:xfrm>
            <a:off x="1917700" y="3566684"/>
            <a:ext cx="6059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5000"/>
              </a:spcBef>
              <a:buSzPct val="10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en-US" altLang="en-US" sz="2000" dirty="0">
                <a:solidFill>
                  <a:schemeClr val="bg2"/>
                </a:solidFill>
              </a:rPr>
              <a:t>Fringe                        Floodway                     Fringe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3C284AFB-CC30-48D9-AF89-CBE6D7C5A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1778000"/>
            <a:ext cx="7397750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Cross section 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3" grpId="0" animBg="1"/>
      <p:bldP spid="14" grpId="0"/>
      <p:bldP spid="15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4-5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881" t="3304" r="6056" b="3261"/>
          <a:stretch/>
        </p:blipFill>
        <p:spPr>
          <a:xfrm rot="5400000">
            <a:off x="2461685" y="531176"/>
            <a:ext cx="5126416" cy="7169426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97694" y="1762540"/>
            <a:ext cx="1920240" cy="367051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4-11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0" y="2358972"/>
            <a:ext cx="6756074" cy="4499028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447800" y="1743917"/>
            <a:ext cx="7208838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Floodway boundary</a:t>
            </a:r>
          </a:p>
        </p:txBody>
      </p:sp>
      <p:sp>
        <p:nvSpPr>
          <p:cNvPr id="7" name="Action Button: Go Home 6">
            <a:hlinkClick r:id="" action="ppaction://noaction" highlightClick="1"/>
          </p:cNvPr>
          <p:cNvSpPr/>
          <p:nvPr/>
        </p:nvSpPr>
        <p:spPr bwMode="auto">
          <a:xfrm>
            <a:off x="3774919" y="4646512"/>
            <a:ext cx="387626" cy="278295"/>
          </a:xfrm>
          <a:prstGeom prst="actionButtonHome">
            <a:avLst/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ight Brace 9"/>
          <p:cNvSpPr/>
          <p:nvPr/>
        </p:nvSpPr>
        <p:spPr bwMode="auto">
          <a:xfrm rot="3667479">
            <a:off x="3731308" y="4779909"/>
            <a:ext cx="343884" cy="978773"/>
          </a:xfrm>
          <a:prstGeom prst="rightBrace">
            <a:avLst>
              <a:gd name="adj1" fmla="val 25157"/>
              <a:gd name="adj2" fmla="val 4971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347790" y="2846668"/>
            <a:ext cx="27962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en-US" dirty="0"/>
              <a:t>Measure the distance from a known point on the ground to the floodway boundary on the map.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347790" y="4785660"/>
            <a:ext cx="279621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dirty="0"/>
              <a:t>Locate and mark the boundary on the site plan and the ground.</a:t>
            </a:r>
          </a:p>
        </p:txBody>
      </p:sp>
    </p:spTree>
    <p:extLst>
      <p:ext uri="{BB962C8B-B14F-4D97-AF65-F5344CB8AC3E}">
        <p14:creationId xmlns:p14="http://schemas.microsoft.com/office/powerpoint/2010/main" val="1703914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4-20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71613" y="1685925"/>
            <a:ext cx="7212012" cy="1898650"/>
          </a:xfrm>
          <a:noFill/>
        </p:spPr>
        <p:txBody>
          <a:bodyPr/>
          <a:lstStyle/>
          <a:p>
            <a:pPr marL="609600" indent="-609600">
              <a:spcAft>
                <a:spcPct val="20000"/>
              </a:spcAft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Revising the FIRM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666566"/>
              </p:ext>
            </p:extLst>
          </p:nvPr>
        </p:nvGraphicFramePr>
        <p:xfrm>
          <a:off x="333375" y="2346960"/>
          <a:ext cx="8611842" cy="36991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3425">
                  <a:extLst>
                    <a:ext uri="{9D8B030D-6E8A-4147-A177-3AD203B41FA5}">
                      <a16:colId xmlns:a16="http://schemas.microsoft.com/office/drawing/2014/main" val="235298060"/>
                    </a:ext>
                  </a:extLst>
                </a:gridCol>
                <a:gridCol w="4068417">
                  <a:extLst>
                    <a:ext uri="{9D8B030D-6E8A-4147-A177-3AD203B41FA5}">
                      <a16:colId xmlns:a16="http://schemas.microsoft.com/office/drawing/2014/main" val="2521110295"/>
                    </a:ext>
                  </a:extLst>
                </a:gridCol>
              </a:tblGrid>
              <a:tr h="2370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Reason for Change 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Type of Change 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035653"/>
                  </a:ext>
                </a:extLst>
              </a:tr>
              <a:tr h="2370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New study with new flood elevations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Map Revision or LOMR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875348"/>
                  </a:ext>
                </a:extLst>
              </a:tr>
              <a:tr h="2370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New study with new floodway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Map Revision or LOMR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44708"/>
                  </a:ext>
                </a:extLst>
              </a:tr>
              <a:tr h="2370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New flood control project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Map Revision or LOMR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62159"/>
                  </a:ext>
                </a:extLst>
              </a:tr>
              <a:tr h="2370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Annexation changes corporate limits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Map Revision or LOMR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74769"/>
                  </a:ext>
                </a:extLst>
              </a:tr>
              <a:tr h="2370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Building on natural ground above BFE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Letter of Map Amendment (LOMA)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818204"/>
                  </a:ext>
                </a:extLst>
              </a:tr>
              <a:tr h="2370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Vacant lot above BFE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Conditional LOMA (CLOMA)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919427"/>
                  </a:ext>
                </a:extLst>
              </a:tr>
              <a:tr h="2370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Site filled above BFE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LOMR-F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686612"/>
                  </a:ext>
                </a:extLst>
              </a:tr>
              <a:tr h="2370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Site proposed for filling to above BFE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2971800" algn="ctr"/>
                          <a:tab pos="5943600" algn="r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Conditional LOMR-F (CLOMR-F)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35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397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98118" y="1920784"/>
            <a:ext cx="7397750" cy="3846513"/>
          </a:xfrm>
          <a:noFill/>
        </p:spPr>
        <p:txBody>
          <a:bodyPr/>
          <a:lstStyle/>
          <a:p>
            <a:pPr marL="0" indent="0">
              <a:spcBef>
                <a:spcPts val="0"/>
              </a:spcBef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Filling</a:t>
            </a:r>
          </a:p>
          <a:p>
            <a:pPr marL="690563" lvl="1" indent="-576263">
              <a:spcBef>
                <a:spcPts val="0"/>
              </a:spcBef>
              <a:spcAft>
                <a:spcPts val="1000"/>
              </a:spcAft>
              <a:buClrTx/>
              <a:buSzPct val="125000"/>
              <a:buFont typeface="Wingdings" panose="05000000000000000000" pitchFamily="2" charset="2"/>
              <a:buChar char="ü"/>
            </a:pPr>
            <a:r>
              <a:rPr lang="en-US" altLang="en-US" dirty="0">
                <a:cs typeface="Times New Roman" panose="02020603050405020304" pitchFamily="18" charset="0"/>
              </a:rPr>
              <a:t>Fill placed before FIRM date  </a:t>
            </a:r>
            <a:r>
              <a:rPr lang="en-US" altLang="en-US" sz="3600" dirty="0">
                <a:cs typeface="Arial" panose="020B0604020202020204" pitchFamily="34" charset="0"/>
              </a:rPr>
              <a:t>→</a:t>
            </a:r>
            <a:r>
              <a:rPr lang="en-US" altLang="en-US" dirty="0">
                <a:cs typeface="Arial" panose="020B0604020202020204" pitchFamily="34" charset="0"/>
              </a:rPr>
              <a:t> LOMA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marL="690563" lvl="1" indent="-576263">
              <a:spcBef>
                <a:spcPts val="0"/>
              </a:spcBef>
              <a:spcAft>
                <a:spcPts val="1000"/>
              </a:spcAft>
              <a:buClrTx/>
              <a:buSzPct val="125000"/>
              <a:buFont typeface="Wingdings" panose="05000000000000000000" pitchFamily="2" charset="2"/>
              <a:buChar char="ü"/>
            </a:pPr>
            <a:r>
              <a:rPr lang="en-US" altLang="en-US" dirty="0">
                <a:cs typeface="Times New Roman" panose="02020603050405020304" pitchFamily="18" charset="0"/>
              </a:rPr>
              <a:t>Fill placed </a:t>
            </a:r>
            <a:r>
              <a:rPr lang="en-US" altLang="en-US" i="1" dirty="0">
                <a:cs typeface="Times New Roman" panose="02020603050405020304" pitchFamily="18" charset="0"/>
              </a:rPr>
              <a:t>after </a:t>
            </a:r>
            <a:r>
              <a:rPr lang="en-US" altLang="en-US" dirty="0">
                <a:cs typeface="Times New Roman" panose="02020603050405020304" pitchFamily="18" charset="0"/>
              </a:rPr>
              <a:t>FIRM date  </a:t>
            </a:r>
            <a:r>
              <a:rPr lang="en-US" altLang="en-US" sz="3600" dirty="0">
                <a:cs typeface="Arial" panose="020B0604020202020204" pitchFamily="34" charset="0"/>
              </a:rPr>
              <a:t>→</a:t>
            </a:r>
            <a:r>
              <a:rPr lang="en-US" altLang="en-US" dirty="0">
                <a:cs typeface="Arial" panose="020B0604020202020204" pitchFamily="34" charset="0"/>
              </a:rPr>
              <a:t> LOMR-F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marL="690563" lvl="1" indent="-576263">
              <a:spcBef>
                <a:spcPts val="0"/>
              </a:spcBef>
              <a:spcAft>
                <a:spcPts val="500"/>
              </a:spcAft>
              <a:buClrTx/>
              <a:buSzPct val="125000"/>
              <a:buFont typeface="Wingdings" panose="05000000000000000000" pitchFamily="2" charset="2"/>
              <a:buChar char="ü"/>
            </a:pPr>
            <a:r>
              <a:rPr lang="en-US" altLang="en-US" dirty="0">
                <a:cs typeface="Times New Roman" panose="02020603050405020304" pitchFamily="18" charset="0"/>
              </a:rPr>
              <a:t>In both cases, </a:t>
            </a:r>
          </a:p>
          <a:p>
            <a:pPr marL="1090613" lvl="2" indent="-576263">
              <a:spcBef>
                <a:spcPts val="0"/>
              </a:spcBef>
              <a:spcAft>
                <a:spcPts val="500"/>
              </a:spcAft>
              <a:buClrTx/>
              <a:buSzPct val="125000"/>
              <a:buFont typeface="Courier New" panose="02070309020205020404" pitchFamily="49" charset="0"/>
              <a:buChar char="o"/>
            </a:pPr>
            <a:r>
              <a:rPr lang="en-US" altLang="en-US" dirty="0">
                <a:cs typeface="Times New Roman" panose="02020603050405020304" pitchFamily="18" charset="0"/>
              </a:rPr>
              <a:t>If there is a building, show that the lowest adjacent grade and the lowest floor are above the BFE</a:t>
            </a:r>
          </a:p>
          <a:p>
            <a:pPr marL="1090613" lvl="2" indent="-576263">
              <a:spcBef>
                <a:spcPts val="0"/>
              </a:spcBef>
              <a:buClrTx/>
              <a:buSzPct val="125000"/>
              <a:buFont typeface="Courier New" panose="02070309020205020404" pitchFamily="49" charset="0"/>
              <a:buChar char="o"/>
            </a:pPr>
            <a:r>
              <a:rPr lang="en-US" altLang="en-US" dirty="0">
                <a:cs typeface="Times New Roman" panose="02020603050405020304" pitchFamily="18" charset="0"/>
              </a:rPr>
              <a:t>If the lot is vacant, all of the lot must be above the BFE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01B4AE0A-0935-4614-9F74-88DD0DF93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4-20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4-22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072" t="22128" r="16087" b="8159"/>
          <a:stretch/>
        </p:blipFill>
        <p:spPr>
          <a:xfrm>
            <a:off x="662608" y="2163763"/>
            <a:ext cx="8222993" cy="44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9334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" r="15855" b="46264"/>
          <a:stretch/>
        </p:blipFill>
        <p:spPr bwMode="auto">
          <a:xfrm>
            <a:off x="848021" y="2243412"/>
            <a:ext cx="7579284" cy="43798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2173" t="44452" b="-1"/>
          <a:stretch/>
        </p:blipFill>
        <p:spPr>
          <a:xfrm>
            <a:off x="3842951" y="4572001"/>
            <a:ext cx="1807446" cy="5567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87768" y="5300649"/>
            <a:ext cx="641433" cy="23517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405353" y="1596439"/>
            <a:ext cx="4084451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Best available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4522" y="5763341"/>
            <a:ext cx="70062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Approximate A Zone: No BFE, no floodway</a:t>
            </a:r>
          </a:p>
        </p:txBody>
      </p:sp>
    </p:spTree>
    <p:extLst>
      <p:ext uri="{BB962C8B-B14F-4D97-AF65-F5344CB8AC3E}">
        <p14:creationId xmlns:p14="http://schemas.microsoft.com/office/powerpoint/2010/main" val="1652107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97038" y="1687738"/>
            <a:ext cx="7304087" cy="855663"/>
          </a:xfrm>
        </p:spPr>
        <p:txBody>
          <a:bodyPr/>
          <a:lstStyle/>
          <a:p>
            <a:pPr algn="ctr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Flood Insurance Study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553227" y="3186113"/>
            <a:ext cx="6908148" cy="189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39725" indent="-3397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2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Text</a:t>
            </a:r>
          </a:p>
          <a:p>
            <a:pPr marL="457200" indent="-457200">
              <a:spcBef>
                <a:spcPts val="0"/>
              </a:spcBef>
              <a:spcAft>
                <a:spcPts val="2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Profiles</a:t>
            </a:r>
          </a:p>
          <a:p>
            <a:pPr marL="457200" indent="-457200">
              <a:spcBef>
                <a:spcPts val="0"/>
              </a:spcBef>
              <a:spcAft>
                <a:spcPts val="2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FIRM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3-7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991" y="2340427"/>
            <a:ext cx="3430955" cy="4431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667" t="11341" r="12465"/>
          <a:stretch/>
        </p:blipFill>
        <p:spPr>
          <a:xfrm>
            <a:off x="3603171" y="3818198"/>
            <a:ext cx="4580294" cy="2954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5206" t="11341" r="16850"/>
          <a:stretch/>
        </p:blipFill>
        <p:spPr>
          <a:xfrm>
            <a:off x="4546128" y="3537857"/>
            <a:ext cx="4491289" cy="3234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3227" y="5249726"/>
            <a:ext cx="718658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457200" indent="-457200">
              <a:buSzPct val="75000"/>
              <a:buFont typeface="Wingdings" panose="05000000000000000000" pitchFamily="2" charset="2"/>
              <a:buChar char="ü"/>
            </a:pPr>
            <a:r>
              <a:rPr lang="en-US" sz="2800" dirty="0"/>
              <a:t>Separate Flood Boundary Floodway Map</a:t>
            </a:r>
          </a:p>
          <a:p>
            <a:pPr lvl="2">
              <a:buSzPct val="75000"/>
            </a:pPr>
            <a:r>
              <a:rPr lang="en-US" sz="2800" dirty="0"/>
              <a:t>(Lewis County)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5353" y="1596439"/>
            <a:ext cx="7397750" cy="4866145"/>
          </a:xfrm>
          <a:noFill/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Best available data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No BFE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Use best available data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</a:pPr>
            <a:endParaRPr lang="en-US" alt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42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r="15855" b="46264"/>
          <a:stretch/>
        </p:blipFill>
        <p:spPr bwMode="auto">
          <a:xfrm>
            <a:off x="489675" y="2434281"/>
            <a:ext cx="8229600" cy="4209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405353" y="1596439"/>
            <a:ext cx="4084451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Best available data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2173" t="44452" b="-1"/>
          <a:stretch/>
        </p:blipFill>
        <p:spPr>
          <a:xfrm>
            <a:off x="3842951" y="4572001"/>
            <a:ext cx="1807446" cy="5567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5225343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5353" y="1596439"/>
            <a:ext cx="4084451" cy="646973"/>
          </a:xfrm>
          <a:noFill/>
        </p:spPr>
        <p:txBody>
          <a:bodyPr wrap="non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Best available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81" y="2243412"/>
            <a:ext cx="3417008" cy="4404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78" t="4268"/>
          <a:stretch/>
        </p:blipFill>
        <p:spPr>
          <a:xfrm>
            <a:off x="359167" y="3472250"/>
            <a:ext cx="8576404" cy="3050778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366258" y="5671750"/>
            <a:ext cx="2900429" cy="5447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5138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5353" y="1596439"/>
            <a:ext cx="4084451" cy="646973"/>
          </a:xfrm>
          <a:noFill/>
        </p:spPr>
        <p:txBody>
          <a:bodyPr wrap="non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Best available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-1" b="17776"/>
          <a:stretch/>
        </p:blipFill>
        <p:spPr>
          <a:xfrm>
            <a:off x="148281" y="2450904"/>
            <a:ext cx="8798011" cy="4133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7220" r="25157" b="47864"/>
          <a:stretch/>
        </p:blipFill>
        <p:spPr bwMode="auto">
          <a:xfrm>
            <a:off x="148281" y="2450904"/>
            <a:ext cx="5145130" cy="4133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781090" y="3262180"/>
            <a:ext cx="2438179" cy="128246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562183" y="3262179"/>
            <a:ext cx="2438179" cy="127275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4056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5353" y="1596439"/>
            <a:ext cx="4084451" cy="646973"/>
          </a:xfrm>
          <a:noFill/>
        </p:spPr>
        <p:txBody>
          <a:bodyPr wrap="non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Best available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-1" b="17776"/>
          <a:stretch/>
        </p:blipFill>
        <p:spPr>
          <a:xfrm>
            <a:off x="148281" y="2450904"/>
            <a:ext cx="8798011" cy="4133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7220" r="25157" b="47864"/>
          <a:stretch/>
        </p:blipFill>
        <p:spPr bwMode="auto">
          <a:xfrm>
            <a:off x="148281" y="2450904"/>
            <a:ext cx="5145130" cy="4133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781090" y="3262180"/>
            <a:ext cx="2438179" cy="128246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562183" y="3262179"/>
            <a:ext cx="2438179" cy="127275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C56DC4B-49C1-464C-982B-D28B12CB6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562" y="4361935"/>
            <a:ext cx="321276" cy="34598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379D78-CD05-494A-A591-BEC0B67E28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78" t="17939" r="12772" b="26935"/>
          <a:stretch/>
        </p:blipFill>
        <p:spPr>
          <a:xfrm>
            <a:off x="6655879" y="4005795"/>
            <a:ext cx="1383957" cy="14042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18C1689A-A092-440F-967B-D3D39E67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295" y="5291714"/>
            <a:ext cx="755416" cy="32908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B362A4-847D-4E6F-AF6E-C38D0D009A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73" t="44452" b="-1"/>
          <a:stretch/>
        </p:blipFill>
        <p:spPr>
          <a:xfrm>
            <a:off x="1405353" y="5131690"/>
            <a:ext cx="1807446" cy="5567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78900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4712" y="1596439"/>
            <a:ext cx="1881544" cy="4977356"/>
          </a:xfrm>
          <a:noFill/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Getting a BFE on a WSE Map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endParaRPr lang="en-US" altLang="en-US" sz="3600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988" y="1013254"/>
            <a:ext cx="6049517" cy="5671752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 bwMode="auto">
          <a:xfrm rot="3598631">
            <a:off x="6179131" y="4664665"/>
            <a:ext cx="446337" cy="1947346"/>
          </a:xfrm>
          <a:prstGeom prst="rightBrace">
            <a:avLst>
              <a:gd name="adj1" fmla="val 25157"/>
              <a:gd name="adj2" fmla="val 4952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1000" y="4626671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18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 bwMode="auto">
          <a:xfrm flipV="1">
            <a:off x="3899502" y="4515461"/>
            <a:ext cx="499992" cy="2542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482226" y="3866947"/>
            <a:ext cx="435376" cy="369332"/>
          </a:xfrm>
          <a:prstGeom prst="rect">
            <a:avLst/>
          </a:prstGeom>
          <a:noFill/>
          <a:ln>
            <a:noFill/>
          </a:ln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 bwMode="auto">
          <a:xfrm flipV="1">
            <a:off x="3918162" y="3664018"/>
            <a:ext cx="766167" cy="3665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7749422" y="3411836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 bwMode="auto">
          <a:xfrm flipH="1">
            <a:off x="7583418" y="3781168"/>
            <a:ext cx="226052" cy="5235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834711" y="2893085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 bwMode="auto">
          <a:xfrm flipH="1">
            <a:off x="6363502" y="3226758"/>
            <a:ext cx="575214" cy="3241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Action Button: Go Home 16">
            <a:hlinkClick r:id="" action="ppaction://noaction" highlightClick="1"/>
          </p:cNvPr>
          <p:cNvSpPr/>
          <p:nvPr/>
        </p:nvSpPr>
        <p:spPr bwMode="auto">
          <a:xfrm>
            <a:off x="6871218" y="4672189"/>
            <a:ext cx="387626" cy="278295"/>
          </a:xfrm>
          <a:prstGeom prst="actionButtonHome">
            <a:avLst/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 bwMode="auto">
          <a:xfrm flipH="1">
            <a:off x="5447606" y="4655671"/>
            <a:ext cx="2135814" cy="126450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6583971" y="5733976"/>
            <a:ext cx="70949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80%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19100" y="6100073"/>
            <a:ext cx="163923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BFE = 18.8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845EA3-7D93-49F1-99B9-60ED203FC160}"/>
              </a:ext>
            </a:extLst>
          </p:cNvPr>
          <p:cNvSpPr txBox="1"/>
          <p:nvPr/>
        </p:nvSpPr>
        <p:spPr>
          <a:xfrm>
            <a:off x="8520077" y="2776518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F66FD1-924D-443A-B573-7BFA224FE1B3}"/>
              </a:ext>
            </a:extLst>
          </p:cNvPr>
          <p:cNvCxnSpPr>
            <a:cxnSpLocks/>
          </p:cNvCxnSpPr>
          <p:nvPr/>
        </p:nvCxnSpPr>
        <p:spPr bwMode="auto">
          <a:xfrm flipH="1">
            <a:off x="8664159" y="3145850"/>
            <a:ext cx="30655" cy="5400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48632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9" grpId="0"/>
      <p:bldP spid="15" grpId="0"/>
      <p:bldP spid="17" grpId="0" animBg="1"/>
      <p:bldP spid="22" grpId="0" animBg="1"/>
      <p:bldP spid="23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4712" y="1596439"/>
            <a:ext cx="1881544" cy="4977356"/>
          </a:xfrm>
          <a:noFill/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Getting a BFE on a WSE Map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endParaRPr lang="en-US" altLang="en-US" sz="3600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988" y="1013254"/>
            <a:ext cx="6049517" cy="5671752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 bwMode="auto">
          <a:xfrm rot="3598631">
            <a:off x="6179131" y="4664665"/>
            <a:ext cx="446337" cy="1947346"/>
          </a:xfrm>
          <a:prstGeom prst="rightBrace">
            <a:avLst>
              <a:gd name="adj1" fmla="val 25157"/>
              <a:gd name="adj2" fmla="val 4952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1000" y="4626671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18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 bwMode="auto">
          <a:xfrm flipV="1">
            <a:off x="3899502" y="4515461"/>
            <a:ext cx="499992" cy="2542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482226" y="3866947"/>
            <a:ext cx="435376" cy="369332"/>
          </a:xfrm>
          <a:prstGeom prst="rect">
            <a:avLst/>
          </a:prstGeom>
          <a:noFill/>
          <a:ln>
            <a:noFill/>
          </a:ln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 bwMode="auto">
          <a:xfrm flipV="1">
            <a:off x="3918162" y="3664018"/>
            <a:ext cx="766167" cy="3665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7749422" y="3411836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 bwMode="auto">
          <a:xfrm flipH="1">
            <a:off x="7583418" y="3781168"/>
            <a:ext cx="226052" cy="5235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834711" y="2893085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 bwMode="auto">
          <a:xfrm flipH="1">
            <a:off x="6363502" y="3226758"/>
            <a:ext cx="575214" cy="3241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cxnSpLocks/>
          </p:cNvCxnSpPr>
          <p:nvPr/>
        </p:nvCxnSpPr>
        <p:spPr bwMode="auto">
          <a:xfrm flipH="1">
            <a:off x="5447606" y="4655671"/>
            <a:ext cx="2135814" cy="126450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6583971" y="5733976"/>
            <a:ext cx="70949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80%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19100" y="6100073"/>
            <a:ext cx="163923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BFE = 18.8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845EA3-7D93-49F1-99B9-60ED203FC160}"/>
              </a:ext>
            </a:extLst>
          </p:cNvPr>
          <p:cNvSpPr txBox="1"/>
          <p:nvPr/>
        </p:nvSpPr>
        <p:spPr>
          <a:xfrm>
            <a:off x="8520077" y="2776518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F66FD1-924D-443A-B573-7BFA224FE1B3}"/>
              </a:ext>
            </a:extLst>
          </p:cNvPr>
          <p:cNvCxnSpPr>
            <a:cxnSpLocks/>
          </p:cNvCxnSpPr>
          <p:nvPr/>
        </p:nvCxnSpPr>
        <p:spPr bwMode="auto">
          <a:xfrm flipH="1">
            <a:off x="8664159" y="3145850"/>
            <a:ext cx="30655" cy="5400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61DF6C-F1AB-4654-ACAB-C624F8E4B6FC}"/>
              </a:ext>
            </a:extLst>
          </p:cNvPr>
          <p:cNvSpPr txBox="1"/>
          <p:nvPr/>
        </p:nvSpPr>
        <p:spPr>
          <a:xfrm>
            <a:off x="3623057" y="1131817"/>
            <a:ext cx="3354123" cy="677108"/>
          </a:xfrm>
          <a:prstGeom prst="rect">
            <a:avLst/>
          </a:prstGeom>
          <a:solidFill>
            <a:srgbClr val="FFFFCC"/>
          </a:solidFill>
          <a:ln w="635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none" lIns="182880" tIns="91440" rIns="182880" bIns="91440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Polling Question</a:t>
            </a:r>
          </a:p>
        </p:txBody>
      </p:sp>
      <p:sp>
        <p:nvSpPr>
          <p:cNvPr id="24" name="Action Button: Go Home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38ECDBE-5834-4A1B-894D-BC857E072682}"/>
              </a:ext>
            </a:extLst>
          </p:cNvPr>
          <p:cNvSpPr/>
          <p:nvPr/>
        </p:nvSpPr>
        <p:spPr bwMode="auto">
          <a:xfrm>
            <a:off x="5851790" y="3145850"/>
            <a:ext cx="387626" cy="278295"/>
          </a:xfrm>
          <a:prstGeom prst="actionButtonHome">
            <a:avLst/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10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988" y="1013254"/>
            <a:ext cx="6049517" cy="5671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1000" y="4626671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18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 bwMode="auto">
          <a:xfrm flipV="1">
            <a:off x="3899502" y="4515461"/>
            <a:ext cx="499992" cy="2542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7749422" y="3411836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 bwMode="auto">
          <a:xfrm flipH="1">
            <a:off x="7583418" y="3781168"/>
            <a:ext cx="226052" cy="5235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834711" y="2893085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 bwMode="auto">
          <a:xfrm flipH="1">
            <a:off x="6363502" y="3226758"/>
            <a:ext cx="575214" cy="3241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4467487" y="2192449"/>
            <a:ext cx="70949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02616" y="2560038"/>
            <a:ext cx="163923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BFE = 19.3</a:t>
            </a:r>
          </a:p>
        </p:txBody>
      </p:sp>
      <p:sp>
        <p:nvSpPr>
          <p:cNvPr id="19" name="Right Brace 18"/>
          <p:cNvSpPr/>
          <p:nvPr/>
        </p:nvSpPr>
        <p:spPr bwMode="auto">
          <a:xfrm rot="14302718">
            <a:off x="4952287" y="2644307"/>
            <a:ext cx="490814" cy="1221266"/>
          </a:xfrm>
          <a:prstGeom prst="rightBrace">
            <a:avLst>
              <a:gd name="adj1" fmla="val 25157"/>
              <a:gd name="adj2" fmla="val 4421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 bwMode="auto">
          <a:xfrm flipH="1">
            <a:off x="4800916" y="1736420"/>
            <a:ext cx="3416541" cy="206073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Action Button: Go Home 20">
            <a:hlinkClick r:id="" action="ppaction://noaction" highlightClick="1"/>
          </p:cNvPr>
          <p:cNvSpPr/>
          <p:nvPr/>
        </p:nvSpPr>
        <p:spPr bwMode="auto">
          <a:xfrm>
            <a:off x="5851790" y="3145850"/>
            <a:ext cx="387626" cy="278295"/>
          </a:xfrm>
          <a:prstGeom prst="actionButtonHome">
            <a:avLst/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82226" y="3866947"/>
            <a:ext cx="435376" cy="369332"/>
          </a:xfrm>
          <a:prstGeom prst="rect">
            <a:avLst/>
          </a:prstGeom>
          <a:noFill/>
          <a:ln>
            <a:noFill/>
          </a:ln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 bwMode="auto">
          <a:xfrm flipV="1">
            <a:off x="3918162" y="3664018"/>
            <a:ext cx="766167" cy="3665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8520077" y="2776518"/>
            <a:ext cx="435377" cy="369332"/>
          </a:xfrm>
          <a:prstGeom prst="rect">
            <a:avLst/>
          </a:prstGeom>
          <a:noFill/>
          <a:ln>
            <a:noFill/>
          </a:ln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20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 bwMode="auto">
          <a:xfrm flipH="1">
            <a:off x="8664159" y="3145850"/>
            <a:ext cx="30655" cy="5400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6CEC277-B437-4E00-9B94-B6E4AC196D3E}"/>
              </a:ext>
            </a:extLst>
          </p:cNvPr>
          <p:cNvSpPr txBox="1"/>
          <p:nvPr/>
        </p:nvSpPr>
        <p:spPr>
          <a:xfrm>
            <a:off x="3623057" y="1131817"/>
            <a:ext cx="3354123" cy="677108"/>
          </a:xfrm>
          <a:prstGeom prst="rect">
            <a:avLst/>
          </a:prstGeom>
          <a:solidFill>
            <a:srgbClr val="FFFFCC"/>
          </a:solidFill>
          <a:ln w="635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none" lIns="182880" tIns="91440" rIns="182880" bIns="91440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Polling Question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A99E9352-6372-40B1-9C19-B1C612483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712" y="1596439"/>
            <a:ext cx="1881544" cy="497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Getting a BFE on a WSE Map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endParaRPr lang="en-US" altLang="en-US" sz="3600" dirty="0">
              <a:cs typeface="Times New Roman" panose="02020603050405020304" pitchFamily="18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31D6788-BA4B-4038-B3C9-FB115270B06A}"/>
              </a:ext>
            </a:extLst>
          </p:cNvPr>
          <p:cNvSpPr/>
          <p:nvPr/>
        </p:nvSpPr>
        <p:spPr bwMode="auto">
          <a:xfrm rot="3598631">
            <a:off x="6179131" y="4664665"/>
            <a:ext cx="446337" cy="1947346"/>
          </a:xfrm>
          <a:prstGeom prst="rightBrace">
            <a:avLst>
              <a:gd name="adj1" fmla="val 25157"/>
              <a:gd name="adj2" fmla="val 4952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CEF9A2-2D90-4A93-A592-80A7C2C41963}"/>
              </a:ext>
            </a:extLst>
          </p:cNvPr>
          <p:cNvCxnSpPr>
            <a:cxnSpLocks/>
          </p:cNvCxnSpPr>
          <p:nvPr/>
        </p:nvCxnSpPr>
        <p:spPr bwMode="auto">
          <a:xfrm flipH="1">
            <a:off x="5447606" y="4655671"/>
            <a:ext cx="2135814" cy="126450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BEE23BE-C9F2-4047-9E53-C1156040ADB9}"/>
              </a:ext>
            </a:extLst>
          </p:cNvPr>
          <p:cNvSpPr txBox="1"/>
          <p:nvPr/>
        </p:nvSpPr>
        <p:spPr>
          <a:xfrm>
            <a:off x="6583971" y="5733976"/>
            <a:ext cx="70949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80%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CDEC83-DA11-4F8F-999D-18EF0FA36497}"/>
              </a:ext>
            </a:extLst>
          </p:cNvPr>
          <p:cNvSpPr txBox="1"/>
          <p:nvPr/>
        </p:nvSpPr>
        <p:spPr>
          <a:xfrm>
            <a:off x="6119100" y="6100073"/>
            <a:ext cx="163923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BFE = 18.8</a:t>
            </a:r>
          </a:p>
        </p:txBody>
      </p:sp>
    </p:spTree>
    <p:extLst>
      <p:ext uri="{BB962C8B-B14F-4D97-AF65-F5344CB8AC3E}">
        <p14:creationId xmlns:p14="http://schemas.microsoft.com/office/powerpoint/2010/main" val="4237913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5353" y="1596439"/>
            <a:ext cx="3751027" cy="646973"/>
          </a:xfrm>
          <a:noFill/>
        </p:spPr>
        <p:txBody>
          <a:bodyPr wrap="non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No available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-1" b="17776"/>
          <a:stretch/>
        </p:blipFill>
        <p:spPr>
          <a:xfrm>
            <a:off x="148281" y="2450904"/>
            <a:ext cx="8798011" cy="4133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7220" r="50380" b="47864"/>
          <a:stretch/>
        </p:blipFill>
        <p:spPr bwMode="auto">
          <a:xfrm>
            <a:off x="4493962" y="2478112"/>
            <a:ext cx="4452330" cy="4133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101535" y="2411965"/>
            <a:ext cx="2284358" cy="220682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499499" y="2428685"/>
            <a:ext cx="2284358" cy="21901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2173" t="44452" b="-1"/>
          <a:stretch/>
        </p:blipFill>
        <p:spPr>
          <a:xfrm>
            <a:off x="6170388" y="2967012"/>
            <a:ext cx="1807446" cy="5567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8EAA83-E860-4F8D-B209-7F80BE426E60}"/>
              </a:ext>
            </a:extLst>
          </p:cNvPr>
          <p:cNvSpPr txBox="1"/>
          <p:nvPr/>
        </p:nvSpPr>
        <p:spPr>
          <a:xfrm>
            <a:off x="961556" y="5297715"/>
            <a:ext cx="7220888" cy="11079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Developments &gt; 5 acres → Developer does a study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Flood of record recorded → Use the flood of record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           Other situations → Call us</a:t>
            </a:r>
          </a:p>
        </p:txBody>
      </p:sp>
    </p:spTree>
    <p:extLst>
      <p:ext uri="{BB962C8B-B14F-4D97-AF65-F5344CB8AC3E}">
        <p14:creationId xmlns:p14="http://schemas.microsoft.com/office/powerpoint/2010/main" val="27158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  <p:bldP spid="11" grpId="0" animBg="1"/>
      <p:bldP spid="12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5353" y="1596439"/>
            <a:ext cx="7397750" cy="4866145"/>
          </a:xfrm>
          <a:noFill/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Best available data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No BFE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→ Use best available data</a:t>
            </a:r>
          </a:p>
          <a:p>
            <a:pPr marL="400050" lvl="1" indent="-400050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If no BFE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→ Large developments: own study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→ Use the flood of record or call us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If flood of record (FOR) &gt; BFE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    → Use the flood of record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72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3F2F-A442-4C40-9946-BBB069728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991" y="2340427"/>
            <a:ext cx="3430955" cy="4431795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97038" y="1687738"/>
            <a:ext cx="7304087" cy="855663"/>
          </a:xfrm>
        </p:spPr>
        <p:txBody>
          <a:bodyPr/>
          <a:lstStyle/>
          <a:p>
            <a:pPr algn="ctr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Flood Insurance Study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449429" y="4613080"/>
            <a:ext cx="6908148" cy="189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39725" indent="-3397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2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Text</a:t>
            </a:r>
          </a:p>
          <a:p>
            <a:pPr marL="457200" indent="-457200">
              <a:spcBef>
                <a:spcPts val="0"/>
              </a:spcBef>
              <a:spcAft>
                <a:spcPts val="2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Profiles</a:t>
            </a:r>
          </a:p>
          <a:p>
            <a:pPr marL="457200" indent="-457200">
              <a:spcBef>
                <a:spcPts val="0"/>
              </a:spcBef>
              <a:spcAft>
                <a:spcPts val="2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FIRM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3-7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4EB55-6E86-4D97-830F-C28DB1772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991" y="2340426"/>
            <a:ext cx="3438608" cy="4434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667" t="11341" r="12465"/>
          <a:stretch/>
        </p:blipFill>
        <p:spPr>
          <a:xfrm>
            <a:off x="3980344" y="3802223"/>
            <a:ext cx="4580294" cy="2954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5206" t="11341" r="16850"/>
          <a:stretch/>
        </p:blipFill>
        <p:spPr>
          <a:xfrm>
            <a:off x="3970086" y="3521882"/>
            <a:ext cx="4491289" cy="3234366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91BA4D6-4ED7-4731-915F-B0EBE389D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76" y="2321408"/>
            <a:ext cx="2956561" cy="4434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7655B-8E72-4A66-9C49-9599E3BE6EA8}"/>
              </a:ext>
            </a:extLst>
          </p:cNvPr>
          <p:cNvSpPr txBox="1"/>
          <p:nvPr/>
        </p:nvSpPr>
        <p:spPr>
          <a:xfrm>
            <a:off x="1553227" y="2613453"/>
            <a:ext cx="33502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2020 Studies</a:t>
            </a:r>
          </a:p>
          <a:p>
            <a:r>
              <a:rPr lang="en-US" sz="2800" dirty="0"/>
              <a:t>Thurston County</a:t>
            </a:r>
          </a:p>
          <a:p>
            <a:r>
              <a:rPr lang="en-US" sz="2800" dirty="0"/>
              <a:t>Grays Harbor County </a:t>
            </a:r>
          </a:p>
        </p:txBody>
      </p:sp>
    </p:spTree>
    <p:extLst>
      <p:ext uri="{BB962C8B-B14F-4D97-AF65-F5344CB8AC3E}">
        <p14:creationId xmlns:p14="http://schemas.microsoft.com/office/powerpoint/2010/main" val="3879108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5353" y="1596439"/>
            <a:ext cx="4700005" cy="646973"/>
          </a:xfrm>
          <a:noFill/>
        </p:spPr>
        <p:txBody>
          <a:bodyPr wrap="non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Flood of record (FOR)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81" y="2243412"/>
            <a:ext cx="3417008" cy="4404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00" y="2243412"/>
            <a:ext cx="3419246" cy="4407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054" t="9101" r="3918" b="10448"/>
          <a:stretch/>
        </p:blipFill>
        <p:spPr>
          <a:xfrm>
            <a:off x="358345" y="3472250"/>
            <a:ext cx="8414952" cy="2953265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366258" y="5671753"/>
            <a:ext cx="2900429" cy="60649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2409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5353" y="1596439"/>
            <a:ext cx="3289362" cy="646973"/>
          </a:xfrm>
          <a:noFill/>
        </p:spPr>
        <p:txBody>
          <a:bodyPr wrap="non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Flood of record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81" y="2243412"/>
            <a:ext cx="3417008" cy="4404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00" y="2243412"/>
            <a:ext cx="3419246" cy="4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8111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5353" y="1596439"/>
            <a:ext cx="3289362" cy="646973"/>
          </a:xfrm>
          <a:noFill/>
        </p:spPr>
        <p:txBody>
          <a:bodyPr wrap="non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Flood of record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81" y="2243412"/>
            <a:ext cx="3417008" cy="4404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00" y="2243412"/>
            <a:ext cx="3419246" cy="4407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46" r="1218"/>
          <a:stretch/>
        </p:blipFill>
        <p:spPr>
          <a:xfrm>
            <a:off x="149102" y="1298869"/>
            <a:ext cx="8846617" cy="5349066"/>
          </a:xfrm>
          <a:prstGeom prst="rect">
            <a:avLst/>
          </a:prstGeom>
        </p:spPr>
      </p:pic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3131479" y="3052118"/>
            <a:ext cx="1754025" cy="129745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5072217" y="4180002"/>
            <a:ext cx="1438396" cy="107162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29553" y="2862956"/>
            <a:ext cx="25667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WSE BFE &gt; FOR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20344" y="4560567"/>
            <a:ext cx="25555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WSE BFE ≈ 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14982" y="5997780"/>
            <a:ext cx="25667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 &gt; WSE BFE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646761" y="3534033"/>
            <a:ext cx="2237832" cy="88992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49008" y="1918932"/>
            <a:ext cx="254588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Use June 2020</a:t>
            </a:r>
          </a:p>
          <a:p>
            <a:pPr algn="ctr"/>
            <a:r>
              <a:rPr lang="en-US" dirty="0"/>
              <a:t>Thurston County </a:t>
            </a:r>
          </a:p>
          <a:p>
            <a:pPr algn="ctr"/>
            <a:r>
              <a:rPr lang="en-US" dirty="0"/>
              <a:t>FIS and FIRM</a:t>
            </a:r>
          </a:p>
          <a:p>
            <a:pPr algn="ctr"/>
            <a:r>
              <a:rPr lang="en-US" dirty="0"/>
              <a:t>(WSE BFE)</a:t>
            </a:r>
          </a:p>
        </p:txBody>
      </p:sp>
    </p:spTree>
    <p:extLst>
      <p:ext uri="{BB962C8B-B14F-4D97-AF65-F5344CB8AC3E}">
        <p14:creationId xmlns:p14="http://schemas.microsoft.com/office/powerpoint/2010/main" val="3818472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97038" y="1687738"/>
            <a:ext cx="7304087" cy="855663"/>
          </a:xfrm>
        </p:spPr>
        <p:txBody>
          <a:bodyPr/>
          <a:lstStyle/>
          <a:p>
            <a:pPr algn="ctr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Flood Insurance Study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553227" y="3186113"/>
            <a:ext cx="6908148" cy="189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39725" indent="-3397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2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Text</a:t>
            </a:r>
          </a:p>
          <a:p>
            <a:pPr marL="457200" indent="-457200">
              <a:spcBef>
                <a:spcPts val="0"/>
              </a:spcBef>
              <a:spcAft>
                <a:spcPts val="2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Profiles</a:t>
            </a:r>
          </a:p>
          <a:p>
            <a:pPr marL="457200" indent="-457200">
              <a:spcBef>
                <a:spcPts val="0"/>
              </a:spcBef>
              <a:spcAft>
                <a:spcPts val="2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FIRM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991" y="2340427"/>
            <a:ext cx="3430955" cy="4431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667" t="11341" r="12465"/>
          <a:stretch/>
        </p:blipFill>
        <p:spPr>
          <a:xfrm>
            <a:off x="3603171" y="3818198"/>
            <a:ext cx="4580294" cy="2954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5206" t="11341" r="16850"/>
          <a:stretch/>
        </p:blipFill>
        <p:spPr>
          <a:xfrm>
            <a:off x="4546128" y="3537857"/>
            <a:ext cx="4491289" cy="32343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9D57AE-42BE-4AC7-A1B6-1ADAC535723B}"/>
              </a:ext>
            </a:extLst>
          </p:cNvPr>
          <p:cNvSpPr txBox="1"/>
          <p:nvPr/>
        </p:nvSpPr>
        <p:spPr>
          <a:xfrm>
            <a:off x="4242065" y="4776475"/>
            <a:ext cx="3302506" cy="757130"/>
          </a:xfrm>
          <a:prstGeom prst="rect">
            <a:avLst/>
          </a:prstGeom>
          <a:solidFill>
            <a:srgbClr val="00621A"/>
          </a:solidFill>
        </p:spPr>
        <p:txBody>
          <a:bodyPr wrap="none">
            <a:spAutoFit/>
          </a:bodyPr>
          <a:lstStyle/>
          <a:p>
            <a:pPr marL="0" indent="0" algn="ctr">
              <a:lnSpc>
                <a:spcPct val="90000"/>
              </a:lnSpc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sz="4800" dirty="0">
                <a:cs typeface="Times New Roman" panose="02020603050405020304" pitchFamily="18" charset="0"/>
              </a:rPr>
              <a:t>Questions?</a:t>
            </a:r>
            <a:endParaRPr lang="en-US" altLang="en-US" sz="4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359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4971" y="2534993"/>
            <a:ext cx="3610594" cy="1471469"/>
          </a:xfrm>
          <a:noFill/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NGVD 1929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National Geodetic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Vertical Datum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61180" y="2538325"/>
            <a:ext cx="2554101" cy="149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NAVD 1988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North American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Vertical Datum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4731" y="1741714"/>
            <a:ext cx="4735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Elevation Datums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775AE-B5C4-4E0B-9ADA-3D9B72CDCEB4}"/>
              </a:ext>
            </a:extLst>
          </p:cNvPr>
          <p:cNvSpPr txBox="1"/>
          <p:nvPr/>
        </p:nvSpPr>
        <p:spPr>
          <a:xfrm>
            <a:off x="1864027" y="4166884"/>
            <a:ext cx="689439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Lewis County BFEs: add 3.42 feet</a:t>
            </a: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2400" dirty="0">
                <a:cs typeface="Times New Roman" panose="02020603050405020304" pitchFamily="18" charset="0"/>
              </a:rPr>
              <a:t>78.0 feet NGVD = 81.42 feet NAVD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Thurston and Grays Harbor County FIRMs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Now in </a:t>
            </a:r>
            <a:r>
              <a:rPr lang="en-US" altLang="en-US" sz="2400" dirty="0">
                <a:cs typeface="Times New Roman" panose="02020603050405020304" pitchFamily="18" charset="0"/>
              </a:rPr>
              <a:t>NAVD</a:t>
            </a:r>
          </a:p>
        </p:txBody>
      </p:sp>
    </p:spTree>
    <p:extLst>
      <p:ext uri="{BB962C8B-B14F-4D97-AF65-F5344CB8AC3E}">
        <p14:creationId xmlns:p14="http://schemas.microsoft.com/office/powerpoint/2010/main" val="2717373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4-11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47800" y="1743917"/>
            <a:ext cx="7208838" cy="1433179"/>
          </a:xfrm>
          <a:noFill/>
          <a:ln/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BFE in Coastal AE Zones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547" y="2314075"/>
            <a:ext cx="6150279" cy="4494872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782285" y="6079125"/>
            <a:ext cx="1055665" cy="23399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420297" y="2968668"/>
            <a:ext cx="1055665" cy="2975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550" y="2816476"/>
            <a:ext cx="3289338" cy="810317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83858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229" y="2358886"/>
            <a:ext cx="3363817" cy="4340087"/>
          </a:xfrm>
          <a:prstGeom prst="rect">
            <a:avLst/>
          </a:prstGeom>
        </p:spPr>
      </p:pic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47800" y="1743917"/>
            <a:ext cx="7208838" cy="1433179"/>
          </a:xfrm>
          <a:noFill/>
          <a:ln/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BFE in Riverine AE Zones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260" y="2301509"/>
            <a:ext cx="6685918" cy="4454839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591339" y="3633039"/>
            <a:ext cx="647860" cy="48838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245583" y="3407484"/>
            <a:ext cx="389443" cy="3611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4" name="&quot;Not Allowed&quot; Symbol 3"/>
          <p:cNvSpPr/>
          <p:nvPr/>
        </p:nvSpPr>
        <p:spPr bwMode="auto">
          <a:xfrm>
            <a:off x="2214920" y="3370201"/>
            <a:ext cx="467606" cy="457205"/>
          </a:xfrm>
          <a:prstGeom prst="noSmoking">
            <a:avLst>
              <a:gd name="adj" fmla="val 12451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 useBgFill="1">
        <p:nvSpPr>
          <p:cNvPr id="10" name="TextBox 9"/>
          <p:cNvSpPr txBox="1"/>
          <p:nvPr/>
        </p:nvSpPr>
        <p:spPr>
          <a:xfrm>
            <a:off x="7050156" y="2301230"/>
            <a:ext cx="1961321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Riverine    AE Zones</a:t>
            </a:r>
          </a:p>
          <a:p>
            <a:pPr algn="ctr"/>
            <a:r>
              <a:rPr lang="en-US" dirty="0"/>
              <a:t>Always need</a:t>
            </a:r>
          </a:p>
          <a:p>
            <a:pPr algn="ctr"/>
            <a:r>
              <a:rPr lang="en-US" dirty="0"/>
              <a:t>BFE to 0.1’</a:t>
            </a:r>
          </a:p>
        </p:txBody>
      </p:sp>
    </p:spTree>
    <p:extLst>
      <p:ext uri="{BB962C8B-B14F-4D97-AF65-F5344CB8AC3E}">
        <p14:creationId xmlns:p14="http://schemas.microsoft.com/office/powerpoint/2010/main" val="417553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4-13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47800" y="1743917"/>
            <a:ext cx="7208838" cy="1433179"/>
          </a:xfrm>
          <a:noFill/>
          <a:ln/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BFE in Riverine AE Zones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260" y="2301509"/>
            <a:ext cx="6685918" cy="4454839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591339" y="3633039"/>
            <a:ext cx="647860" cy="48838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5" name="Action Button: Go Home 4">
            <a:hlinkClick r:id="" action="ppaction://noaction" highlightClick="1"/>
          </p:cNvPr>
          <p:cNvSpPr/>
          <p:nvPr/>
        </p:nvSpPr>
        <p:spPr bwMode="auto">
          <a:xfrm>
            <a:off x="2403478" y="3877232"/>
            <a:ext cx="387626" cy="278295"/>
          </a:xfrm>
          <a:prstGeom prst="actionButtonHome">
            <a:avLst/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22512" y="4446789"/>
            <a:ext cx="437592" cy="39025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2085696" y="2855106"/>
            <a:ext cx="1739426" cy="1688390"/>
          </a:xfrm>
          <a:custGeom>
            <a:avLst/>
            <a:gdLst>
              <a:gd name="connsiteX0" fmla="*/ 0 w 1749287"/>
              <a:gd name="connsiteY0" fmla="*/ 0 h 1516116"/>
              <a:gd name="connsiteX1" fmla="*/ 1749287 w 1749287"/>
              <a:gd name="connsiteY1" fmla="*/ 1516116 h 1516116"/>
              <a:gd name="connsiteX0" fmla="*/ 0 w 1749287"/>
              <a:gd name="connsiteY0" fmla="*/ 0 h 1516116"/>
              <a:gd name="connsiteX1" fmla="*/ 1603513 w 1749287"/>
              <a:gd name="connsiteY1" fmla="*/ 1370342 h 1516116"/>
              <a:gd name="connsiteX2" fmla="*/ 1749287 w 1749287"/>
              <a:gd name="connsiteY2" fmla="*/ 1516116 h 1516116"/>
              <a:gd name="connsiteX0" fmla="*/ 0 w 1722783"/>
              <a:gd name="connsiteY0" fmla="*/ 0 h 1714898"/>
              <a:gd name="connsiteX1" fmla="*/ 1603513 w 1722783"/>
              <a:gd name="connsiteY1" fmla="*/ 1370342 h 1714898"/>
              <a:gd name="connsiteX2" fmla="*/ 1722783 w 1722783"/>
              <a:gd name="connsiteY2" fmla="*/ 1714898 h 1714898"/>
              <a:gd name="connsiteX0" fmla="*/ 0 w 1762539"/>
              <a:gd name="connsiteY0" fmla="*/ 0 h 1714898"/>
              <a:gd name="connsiteX1" fmla="*/ 1762539 w 1762539"/>
              <a:gd name="connsiteY1" fmla="*/ 1516116 h 1714898"/>
              <a:gd name="connsiteX2" fmla="*/ 1722783 w 1762539"/>
              <a:gd name="connsiteY2" fmla="*/ 1714898 h 1714898"/>
              <a:gd name="connsiteX0" fmla="*/ 0 w 1762539"/>
              <a:gd name="connsiteY0" fmla="*/ 0 h 1714898"/>
              <a:gd name="connsiteX1" fmla="*/ 1762539 w 1762539"/>
              <a:gd name="connsiteY1" fmla="*/ 1516116 h 1714898"/>
              <a:gd name="connsiteX2" fmla="*/ 1722783 w 1762539"/>
              <a:gd name="connsiteY2" fmla="*/ 1714898 h 1714898"/>
              <a:gd name="connsiteX0" fmla="*/ 0 w 1831464"/>
              <a:gd name="connsiteY0" fmla="*/ 0 h 1714898"/>
              <a:gd name="connsiteX1" fmla="*/ 1762539 w 1831464"/>
              <a:gd name="connsiteY1" fmla="*/ 1516116 h 1714898"/>
              <a:gd name="connsiteX2" fmla="*/ 1497496 w 1831464"/>
              <a:gd name="connsiteY2" fmla="*/ 1516116 h 1714898"/>
              <a:gd name="connsiteX3" fmla="*/ 1722783 w 1831464"/>
              <a:gd name="connsiteY3" fmla="*/ 1714898 h 1714898"/>
              <a:gd name="connsiteX0" fmla="*/ 0 w 1871541"/>
              <a:gd name="connsiteY0" fmla="*/ 0 h 1714898"/>
              <a:gd name="connsiteX1" fmla="*/ 1762539 w 1871541"/>
              <a:gd name="connsiteY1" fmla="*/ 1516116 h 1714898"/>
              <a:gd name="connsiteX2" fmla="*/ 1749287 w 1871541"/>
              <a:gd name="connsiteY2" fmla="*/ 1622133 h 1714898"/>
              <a:gd name="connsiteX3" fmla="*/ 1722783 w 1871541"/>
              <a:gd name="connsiteY3" fmla="*/ 1714898 h 1714898"/>
              <a:gd name="connsiteX0" fmla="*/ 0 w 1882227"/>
              <a:gd name="connsiteY0" fmla="*/ 0 h 1714898"/>
              <a:gd name="connsiteX1" fmla="*/ 1762539 w 1882227"/>
              <a:gd name="connsiteY1" fmla="*/ 1516116 h 1714898"/>
              <a:gd name="connsiteX2" fmla="*/ 1722783 w 1882227"/>
              <a:gd name="connsiteY2" fmla="*/ 1714898 h 1714898"/>
              <a:gd name="connsiteX0" fmla="*/ 0 w 1876471"/>
              <a:gd name="connsiteY0" fmla="*/ 0 h 2032950"/>
              <a:gd name="connsiteX1" fmla="*/ 1762539 w 1876471"/>
              <a:gd name="connsiteY1" fmla="*/ 1516116 h 2032950"/>
              <a:gd name="connsiteX2" fmla="*/ 1696279 w 1876471"/>
              <a:gd name="connsiteY2" fmla="*/ 2032950 h 2032950"/>
              <a:gd name="connsiteX0" fmla="*/ 0 w 2094642"/>
              <a:gd name="connsiteY0" fmla="*/ 0 h 1860672"/>
              <a:gd name="connsiteX1" fmla="*/ 1762539 w 2094642"/>
              <a:gd name="connsiteY1" fmla="*/ 1516116 h 1860672"/>
              <a:gd name="connsiteX2" fmla="*/ 2093844 w 2094642"/>
              <a:gd name="connsiteY2" fmla="*/ 1860672 h 1860672"/>
              <a:gd name="connsiteX0" fmla="*/ 0 w 1885325"/>
              <a:gd name="connsiteY0" fmla="*/ 0 h 1767907"/>
              <a:gd name="connsiteX1" fmla="*/ 1762539 w 1885325"/>
              <a:gd name="connsiteY1" fmla="*/ 1516116 h 1767907"/>
              <a:gd name="connsiteX2" fmla="*/ 1736036 w 1885325"/>
              <a:gd name="connsiteY2" fmla="*/ 1767907 h 1767907"/>
              <a:gd name="connsiteX0" fmla="*/ 0 w 1886304"/>
              <a:gd name="connsiteY0" fmla="*/ 0 h 1767907"/>
              <a:gd name="connsiteX1" fmla="*/ 1762539 w 1886304"/>
              <a:gd name="connsiteY1" fmla="*/ 1516116 h 1767907"/>
              <a:gd name="connsiteX2" fmla="*/ 1736036 w 1886304"/>
              <a:gd name="connsiteY2" fmla="*/ 1767907 h 1767907"/>
              <a:gd name="connsiteX0" fmla="*/ 0 w 1886304"/>
              <a:gd name="connsiteY0" fmla="*/ 0 h 1767907"/>
              <a:gd name="connsiteX1" fmla="*/ 1762539 w 1886304"/>
              <a:gd name="connsiteY1" fmla="*/ 1516116 h 1767907"/>
              <a:gd name="connsiteX2" fmla="*/ 1736036 w 1886304"/>
              <a:gd name="connsiteY2" fmla="*/ 1767907 h 1767907"/>
              <a:gd name="connsiteX0" fmla="*/ 0 w 1886304"/>
              <a:gd name="connsiteY0" fmla="*/ 0 h 1767907"/>
              <a:gd name="connsiteX1" fmla="*/ 1762539 w 1886304"/>
              <a:gd name="connsiteY1" fmla="*/ 1516116 h 1767907"/>
              <a:gd name="connsiteX2" fmla="*/ 1736036 w 1886304"/>
              <a:gd name="connsiteY2" fmla="*/ 1767907 h 1767907"/>
              <a:gd name="connsiteX0" fmla="*/ 0 w 1762542"/>
              <a:gd name="connsiteY0" fmla="*/ 0 h 1767907"/>
              <a:gd name="connsiteX1" fmla="*/ 1762539 w 1762542"/>
              <a:gd name="connsiteY1" fmla="*/ 1516116 h 1767907"/>
              <a:gd name="connsiteX2" fmla="*/ 1736036 w 1762542"/>
              <a:gd name="connsiteY2" fmla="*/ 1767907 h 1767907"/>
              <a:gd name="connsiteX0" fmla="*/ 0 w 1749088"/>
              <a:gd name="connsiteY0" fmla="*/ 0 h 1767907"/>
              <a:gd name="connsiteX1" fmla="*/ 1749085 w 1749088"/>
              <a:gd name="connsiteY1" fmla="*/ 1601971 h 1767907"/>
              <a:gd name="connsiteX2" fmla="*/ 1736036 w 1749088"/>
              <a:gd name="connsiteY2" fmla="*/ 1767907 h 1767907"/>
              <a:gd name="connsiteX0" fmla="*/ 0 w 1749088"/>
              <a:gd name="connsiteY0" fmla="*/ 0 h 1767907"/>
              <a:gd name="connsiteX1" fmla="*/ 1749085 w 1749088"/>
              <a:gd name="connsiteY1" fmla="*/ 1486174 h 1767907"/>
              <a:gd name="connsiteX2" fmla="*/ 1736036 w 1749088"/>
              <a:gd name="connsiteY2" fmla="*/ 1767907 h 1767907"/>
              <a:gd name="connsiteX0" fmla="*/ 0 w 1762339"/>
              <a:gd name="connsiteY0" fmla="*/ 0 h 1767907"/>
              <a:gd name="connsiteX1" fmla="*/ 1762336 w 1762339"/>
              <a:gd name="connsiteY1" fmla="*/ 1447574 h 1767907"/>
              <a:gd name="connsiteX2" fmla="*/ 1736036 w 1762339"/>
              <a:gd name="connsiteY2" fmla="*/ 1767907 h 1767907"/>
              <a:gd name="connsiteX0" fmla="*/ 0 w 1762339"/>
              <a:gd name="connsiteY0" fmla="*/ 0 h 1703575"/>
              <a:gd name="connsiteX1" fmla="*/ 1762336 w 1762339"/>
              <a:gd name="connsiteY1" fmla="*/ 1447574 h 1703575"/>
              <a:gd name="connsiteX2" fmla="*/ 1749286 w 1762339"/>
              <a:gd name="connsiteY2" fmla="*/ 1703575 h 1703575"/>
              <a:gd name="connsiteX0" fmla="*/ 0 w 1762339"/>
              <a:gd name="connsiteY0" fmla="*/ 0 h 1639243"/>
              <a:gd name="connsiteX1" fmla="*/ 1762336 w 1762339"/>
              <a:gd name="connsiteY1" fmla="*/ 1447574 h 1639243"/>
              <a:gd name="connsiteX2" fmla="*/ 1736036 w 1762339"/>
              <a:gd name="connsiteY2" fmla="*/ 1639243 h 1639243"/>
              <a:gd name="connsiteX0" fmla="*/ 0 w 1739231"/>
              <a:gd name="connsiteY0" fmla="*/ 0 h 1639243"/>
              <a:gd name="connsiteX1" fmla="*/ 1735835 w 1739231"/>
              <a:gd name="connsiteY1" fmla="*/ 1447575 h 1639243"/>
              <a:gd name="connsiteX2" fmla="*/ 1736036 w 1739231"/>
              <a:gd name="connsiteY2" fmla="*/ 1639243 h 163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231" h="1639243">
                <a:moveTo>
                  <a:pt x="0" y="0"/>
                </a:moveTo>
                <a:cubicBezTo>
                  <a:pt x="587513" y="505372"/>
                  <a:pt x="1738044" y="1431220"/>
                  <a:pt x="1735835" y="1447575"/>
                </a:cubicBezTo>
                <a:cubicBezTo>
                  <a:pt x="1733626" y="1689217"/>
                  <a:pt x="1744318" y="1597830"/>
                  <a:pt x="1736036" y="1639243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591339" y="2549787"/>
            <a:ext cx="437592" cy="39025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 useBgFill="1">
        <p:nvSpPr>
          <p:cNvPr id="18" name="TextBox 17"/>
          <p:cNvSpPr txBox="1"/>
          <p:nvPr/>
        </p:nvSpPr>
        <p:spPr>
          <a:xfrm>
            <a:off x="7050156" y="2301230"/>
            <a:ext cx="1961321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Riverine    AE Zones</a:t>
            </a:r>
          </a:p>
          <a:p>
            <a:pPr algn="ctr"/>
            <a:r>
              <a:rPr lang="en-US" dirty="0"/>
              <a:t>Always need</a:t>
            </a:r>
          </a:p>
          <a:p>
            <a:pPr algn="ctr"/>
            <a:r>
              <a:rPr lang="en-US" dirty="0"/>
              <a:t>BFE to 0.1’</a:t>
            </a:r>
          </a:p>
        </p:txBody>
      </p:sp>
    </p:spTree>
    <p:extLst>
      <p:ext uri="{BB962C8B-B14F-4D97-AF65-F5344CB8AC3E}">
        <p14:creationId xmlns:p14="http://schemas.microsoft.com/office/powerpoint/2010/main" val="137987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247" t="2851" r="5618" b="3623"/>
          <a:stretch/>
        </p:blipFill>
        <p:spPr>
          <a:xfrm rot="5400000">
            <a:off x="2392703" y="525115"/>
            <a:ext cx="5169316" cy="7273105"/>
          </a:xfrm>
          <a:prstGeom prst="rect">
            <a:avLst/>
          </a:prstGeom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4-5</a:t>
            </a:r>
          </a:p>
        </p:txBody>
      </p:sp>
      <p:sp>
        <p:nvSpPr>
          <p:cNvPr id="309253" name="Text Box 5"/>
          <p:cNvSpPr txBox="1">
            <a:spLocks noChangeArrowheads="1"/>
          </p:cNvSpPr>
          <p:nvPr/>
        </p:nvSpPr>
        <p:spPr bwMode="auto">
          <a:xfrm>
            <a:off x="5365270" y="2163763"/>
            <a:ext cx="743981" cy="24819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309254" name="Text Box 6"/>
          <p:cNvSpPr txBox="1">
            <a:spLocks noChangeArrowheads="1"/>
          </p:cNvSpPr>
          <p:nvPr/>
        </p:nvSpPr>
        <p:spPr bwMode="auto">
          <a:xfrm>
            <a:off x="1682198" y="2163763"/>
            <a:ext cx="917575" cy="234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309255" name="Line 7"/>
          <p:cNvSpPr>
            <a:spLocks noChangeShapeType="1"/>
          </p:cNvSpPr>
          <p:nvPr/>
        </p:nvSpPr>
        <p:spPr bwMode="auto">
          <a:xfrm>
            <a:off x="2084422" y="5308808"/>
            <a:ext cx="4104342" cy="1430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648876" y="5926001"/>
            <a:ext cx="1507298" cy="30320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 useBgFill="1">
        <p:nvSpPr>
          <p:cNvPr id="16" name="TextBox 15"/>
          <p:cNvSpPr txBox="1"/>
          <p:nvPr/>
        </p:nvSpPr>
        <p:spPr>
          <a:xfrm>
            <a:off x="6996368" y="3551806"/>
            <a:ext cx="1961321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Riverine    AE Zones</a:t>
            </a:r>
          </a:p>
          <a:p>
            <a:pPr algn="ctr"/>
            <a:r>
              <a:rPr lang="en-US" dirty="0"/>
              <a:t>Always need</a:t>
            </a:r>
          </a:p>
          <a:p>
            <a:pPr algn="ctr"/>
            <a:r>
              <a:rPr lang="en-US" dirty="0"/>
              <a:t>BFE to 0.1’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3" grpId="0" animBg="1" autoUpdateAnimBg="0"/>
      <p:bldP spid="309254" grpId="0" animBg="1" autoUpdateAnimBg="0"/>
      <p:bldP spid="10" grpId="0" animBg="1" autoUpdateAnimBg="0"/>
    </p:bldLst>
  </p:timing>
</p:sld>
</file>

<file path=ppt/theme/theme1.xml><?xml version="1.0" encoding="utf-8"?>
<a:theme xmlns:a="http://schemas.openxmlformats.org/drawingml/2006/main" name="background">
  <a:themeElements>
    <a:clrScheme name="background 1">
      <a:dk1>
        <a:srgbClr val="003300"/>
      </a:dk1>
      <a:lt1>
        <a:srgbClr val="FFFFFF"/>
      </a:lt1>
      <a:dk2>
        <a:srgbClr val="336600"/>
      </a:dk2>
      <a:lt2>
        <a:srgbClr val="FFCC66"/>
      </a:lt2>
      <a:accent1>
        <a:srgbClr val="996633"/>
      </a:accent1>
      <a:accent2>
        <a:srgbClr val="0099CC"/>
      </a:accent2>
      <a:accent3>
        <a:srgbClr val="ADB8AA"/>
      </a:accent3>
      <a:accent4>
        <a:srgbClr val="DADADA"/>
      </a:accent4>
      <a:accent5>
        <a:srgbClr val="CAB8AD"/>
      </a:accent5>
      <a:accent6>
        <a:srgbClr val="008AB9"/>
      </a:accent6>
      <a:hlink>
        <a:srgbClr val="FF9933"/>
      </a:hlink>
      <a:folHlink>
        <a:srgbClr val="009900"/>
      </a:folHlink>
    </a:clrScheme>
    <a:fontScheme name="backgroun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ackground 1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ground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G:\background.pot</Template>
  <TotalTime>8019</TotalTime>
  <Words>1034</Words>
  <Application>Microsoft Office PowerPoint</Application>
  <PresentationFormat>On-screen Show (4:3)</PresentationFormat>
  <Paragraphs>348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Courier New</vt:lpstr>
      <vt:lpstr>Monotype Sorts</vt:lpstr>
      <vt:lpstr>Times New Roman</vt:lpstr>
      <vt:lpstr>Wingdings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French Wetmore</cp:lastModifiedBy>
  <cp:revision>248</cp:revision>
  <cp:lastPrinted>2020-10-12T18:05:54Z</cp:lastPrinted>
  <dcterms:created xsi:type="dcterms:W3CDTF">1601-01-01T00:00:00Z</dcterms:created>
  <dcterms:modified xsi:type="dcterms:W3CDTF">2020-10-12T19:23:16Z</dcterms:modified>
</cp:coreProperties>
</file>