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24"/>
  </p:notesMasterIdLst>
  <p:handoutMasterIdLst>
    <p:handoutMasterId r:id="rId25"/>
  </p:handoutMasterIdLst>
  <p:sldIdLst>
    <p:sldId id="566" r:id="rId2"/>
    <p:sldId id="491" r:id="rId3"/>
    <p:sldId id="492" r:id="rId4"/>
    <p:sldId id="493" r:id="rId5"/>
    <p:sldId id="494" r:id="rId6"/>
    <p:sldId id="568" r:id="rId7"/>
    <p:sldId id="521" r:id="rId8"/>
    <p:sldId id="522" r:id="rId9"/>
    <p:sldId id="495" r:id="rId10"/>
    <p:sldId id="567" r:id="rId11"/>
    <p:sldId id="496" r:id="rId12"/>
    <p:sldId id="497" r:id="rId13"/>
    <p:sldId id="573" r:id="rId14"/>
    <p:sldId id="498" r:id="rId15"/>
    <p:sldId id="571" r:id="rId16"/>
    <p:sldId id="574" r:id="rId17"/>
    <p:sldId id="518" r:id="rId18"/>
    <p:sldId id="529" r:id="rId19"/>
    <p:sldId id="530" r:id="rId20"/>
    <p:sldId id="508" r:id="rId21"/>
    <p:sldId id="515" r:id="rId22"/>
    <p:sldId id="527" r:id="rId23"/>
  </p:sldIdLst>
  <p:sldSz cx="9144000" cy="6858000" type="screen4x3"/>
  <p:notesSz cx="7315200" cy="96012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15">
          <p15:clr>
            <a:srgbClr val="A4A3A4"/>
          </p15:clr>
        </p15:guide>
        <p15:guide id="2" pos="6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99"/>
    <a:srgbClr val="FFCCFF"/>
    <a:srgbClr val="D8B7B4"/>
    <a:srgbClr val="DCBFBC"/>
    <a:srgbClr val="FF99CC"/>
    <a:srgbClr val="FF7C8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84" autoAdjust="0"/>
  </p:normalViewPr>
  <p:slideViewPr>
    <p:cSldViewPr snapToGrid="0">
      <p:cViewPr varScale="1">
        <p:scale>
          <a:sx n="90" d="100"/>
          <a:sy n="90" d="100"/>
        </p:scale>
        <p:origin x="374" y="67"/>
      </p:cViewPr>
      <p:guideLst>
        <p:guide orient="horz" pos="1615"/>
        <p:guide pos="655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8" d="100"/>
          <a:sy n="68" d="100"/>
        </p:scale>
        <p:origin x="2916" y="54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16.xml"/><Relationship Id="rId3" Type="http://schemas.openxmlformats.org/officeDocument/2006/relationships/slide" Target="slides/slide8.xml"/><Relationship Id="rId7" Type="http://schemas.openxmlformats.org/officeDocument/2006/relationships/slide" Target="slides/slide14.xml"/><Relationship Id="rId2" Type="http://schemas.openxmlformats.org/officeDocument/2006/relationships/slide" Target="slides/slide4.xml"/><Relationship Id="rId1" Type="http://schemas.openxmlformats.org/officeDocument/2006/relationships/slide" Target="slides/slide2.xml"/><Relationship Id="rId6" Type="http://schemas.openxmlformats.org/officeDocument/2006/relationships/slide" Target="slides/slide13.xml"/><Relationship Id="rId5" Type="http://schemas.openxmlformats.org/officeDocument/2006/relationships/slide" Target="slides/slide12.xml"/><Relationship Id="rId10" Type="http://schemas.openxmlformats.org/officeDocument/2006/relationships/slide" Target="slides/slide20.xml"/><Relationship Id="rId4" Type="http://schemas.openxmlformats.org/officeDocument/2006/relationships/slide" Target="slides/slide11.xml"/><Relationship Id="rId9" Type="http://schemas.openxmlformats.org/officeDocument/2006/relationships/slide" Target="slides/slide1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141" cy="4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8" tIns="48323" rIns="96648" bIns="48323" numCol="1" anchor="t" anchorCtr="0" compatLnSpc="1">
            <a:prstTxWarp prst="textNoShape">
              <a:avLst/>
            </a:prstTxWarp>
          </a:bodyPr>
          <a:lstStyle>
            <a:lvl1pPr defTabSz="965678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altLang="en-US" dirty="0"/>
              <a:t>Existing Buildings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059" y="0"/>
            <a:ext cx="3170141" cy="4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8" tIns="48323" rIns="96648" bIns="48323" numCol="1" anchor="t" anchorCtr="0" compatLnSpc="1">
            <a:prstTxWarp prst="textNoShape">
              <a:avLst/>
            </a:prstTxWarp>
          </a:bodyPr>
          <a:lstStyle>
            <a:lvl1pPr algn="r" defTabSz="965678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altLang="en-US" dirty="0"/>
              <a:t>10/15/2020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0485"/>
            <a:ext cx="3170141" cy="4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8" tIns="48323" rIns="96648" bIns="48323" numCol="1" anchor="b" anchorCtr="0" compatLnSpc="1">
            <a:prstTxWarp prst="textNoShape">
              <a:avLst/>
            </a:prstTxWarp>
          </a:bodyPr>
          <a:lstStyle>
            <a:lvl1pPr defTabSz="965678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059" y="9120485"/>
            <a:ext cx="3170141" cy="4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8" tIns="48323" rIns="96648" bIns="48323" numCol="1" anchor="b" anchorCtr="0" compatLnSpc="1">
            <a:prstTxWarp prst="textNoShape">
              <a:avLst/>
            </a:prstTxWarp>
          </a:bodyPr>
          <a:lstStyle>
            <a:lvl1pPr algn="r" defTabSz="965678">
              <a:defRPr sz="1200">
                <a:latin typeface="Times New Roman" panose="02020603050405020304" pitchFamily="18" charset="0"/>
              </a:defRPr>
            </a:lvl1pPr>
          </a:lstStyle>
          <a:p>
            <a:fld id="{7F1D3146-5E7D-4F01-9B80-B3F38BB59D02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141" cy="4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8" tIns="48323" rIns="96648" bIns="48323" numCol="1" anchor="t" anchorCtr="0" compatLnSpc="1">
            <a:prstTxWarp prst="textNoShape">
              <a:avLst/>
            </a:prstTxWarp>
          </a:bodyPr>
          <a:lstStyle>
            <a:lvl1pPr defTabSz="965678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altLang="en-US" dirty="0"/>
              <a:t>Existing Buildings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059" y="0"/>
            <a:ext cx="3170141" cy="480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8" tIns="48323" rIns="96648" bIns="48323" numCol="1" anchor="t" anchorCtr="0" compatLnSpc="1">
            <a:prstTxWarp prst="textNoShape">
              <a:avLst/>
            </a:prstTxWarp>
          </a:bodyPr>
          <a:lstStyle>
            <a:lvl1pPr algn="r" defTabSz="965678">
              <a:defRPr sz="1200">
                <a:latin typeface="Times New Roman" panose="02020603050405020304" pitchFamily="18" charset="0"/>
              </a:defRPr>
            </a:lvl1pPr>
          </a:lstStyle>
          <a:p>
            <a:r>
              <a:rPr lang="en-US" altLang="en-US" dirty="0"/>
              <a:t>10/15/2020</a:t>
            </a:r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19138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919" y="4561063"/>
            <a:ext cx="5365364" cy="4319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8" tIns="48323" rIns="96648" bIns="48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485"/>
            <a:ext cx="3170141" cy="4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8" tIns="48323" rIns="96648" bIns="48323" numCol="1" anchor="b" anchorCtr="0" compatLnSpc="1">
            <a:prstTxWarp prst="textNoShape">
              <a:avLst/>
            </a:prstTxWarp>
          </a:bodyPr>
          <a:lstStyle>
            <a:lvl1pPr defTabSz="965678">
              <a:defRPr sz="1200">
                <a:latin typeface="Times New Roman" panose="02020603050405020304" pitchFamily="18" charset="0"/>
              </a:defRPr>
            </a:lvl1pPr>
          </a:lstStyle>
          <a:p>
            <a:endParaRPr lang="en-US" altLang="en-US" dirty="0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059" y="9120485"/>
            <a:ext cx="3170141" cy="4807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48" tIns="48323" rIns="96648" bIns="48323" numCol="1" anchor="b" anchorCtr="0" compatLnSpc="1">
            <a:prstTxWarp prst="textNoShape">
              <a:avLst/>
            </a:prstTxWarp>
          </a:bodyPr>
          <a:lstStyle>
            <a:lvl1pPr algn="r" defTabSz="965678">
              <a:defRPr sz="1200">
                <a:latin typeface="Times New Roman" panose="02020603050405020304" pitchFamily="18" charset="0"/>
              </a:defRPr>
            </a:lvl1pPr>
          </a:lstStyle>
          <a:p>
            <a:fld id="{AB34B0B6-8347-476B-AB34-A4FF05E36AD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ftr="0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Flood Maps and Data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/>
              <a:t>10/15/2020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6D60A05-5805-478B-8F14-8A26BE062BA0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01864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D7AC2-6EE4-49EE-9497-3E1F83689687}" type="slidenum">
              <a:rPr lang="en-US" altLang="en-US"/>
              <a:pPr/>
              <a:t>10</a:t>
            </a:fld>
            <a:endParaRPr lang="en-US" altLang="en-US" dirty="0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624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02419-3771-4B96-B582-57BFA84B1053}" type="slidenum">
              <a:rPr lang="en-US" altLang="en-US"/>
              <a:pPr/>
              <a:t>11</a:t>
            </a:fld>
            <a:endParaRPr lang="en-US" altLang="en-US" dirty="0"/>
          </a:p>
        </p:txBody>
      </p:sp>
      <p:sp>
        <p:nvSpPr>
          <p:cNvPr id="405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17590-3163-48C1-86F4-8A840FEF34FF}" type="slidenum">
              <a:rPr lang="en-US" altLang="en-US"/>
              <a:pPr/>
              <a:t>12</a:t>
            </a:fld>
            <a:endParaRPr lang="en-US" altLang="en-US" dirty="0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CA17590-3163-48C1-86F4-8A840FEF34FF}" type="slidenum">
              <a:rPr lang="en-US" altLang="en-US"/>
              <a:pPr/>
              <a:t>13</a:t>
            </a:fld>
            <a:endParaRPr lang="en-US" altLang="en-US" dirty="0"/>
          </a:p>
        </p:txBody>
      </p:sp>
      <p:sp>
        <p:nvSpPr>
          <p:cNvPr id="406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4672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23573E-E243-4457-9655-30FC3A1477B6}" type="slidenum">
              <a:rPr lang="en-US" altLang="en-US"/>
              <a:pPr/>
              <a:t>14</a:t>
            </a:fld>
            <a:endParaRPr lang="en-US" altLang="en-US" dirty="0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43A46F-12DD-4E87-9A9B-BC259093F455}" type="slidenum">
              <a:rPr lang="en-US" altLang="en-US"/>
              <a:pPr/>
              <a:t>15</a:t>
            </a:fld>
            <a:endParaRPr lang="en-US" altLang="en-US" dirty="0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475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23573E-E243-4457-9655-30FC3A1477B6}" type="slidenum">
              <a:rPr lang="en-US" altLang="en-US"/>
              <a:pPr/>
              <a:t>16</a:t>
            </a:fld>
            <a:endParaRPr lang="en-US" altLang="en-US" dirty="0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167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826550-C83A-4B25-ADA4-AB9963C6EDCF}" type="slidenum">
              <a:rPr lang="en-US" altLang="en-US"/>
              <a:pPr/>
              <a:t>17</a:t>
            </a:fld>
            <a:endParaRPr lang="en-US" altLang="en-US" dirty="0"/>
          </a:p>
        </p:txBody>
      </p:sp>
      <p:sp>
        <p:nvSpPr>
          <p:cNvPr id="302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2376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AEBC9-4899-49B1-80E4-1F30BD996CD5}" type="slidenum">
              <a:rPr lang="en-US" altLang="en-US"/>
              <a:pPr/>
              <a:t>18</a:t>
            </a:fld>
            <a:endParaRPr lang="en-US" altLang="en-US" dirty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0543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AEBC9-4899-49B1-80E4-1F30BD996CD5}" type="slidenum">
              <a:rPr lang="en-US" altLang="en-US"/>
              <a:pPr/>
              <a:t>19</a:t>
            </a:fld>
            <a:endParaRPr lang="en-US" altLang="en-US" dirty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087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5C4F3D9-4EB3-4B23-A9C5-3CEACBE6CEDA}" type="slidenum">
              <a:rPr lang="en-US" altLang="en-US"/>
              <a:pPr/>
              <a:t>2</a:t>
            </a:fld>
            <a:endParaRPr lang="en-US" altLang="en-US" dirty="0"/>
          </a:p>
        </p:txBody>
      </p:sp>
      <p:sp>
        <p:nvSpPr>
          <p:cNvPr id="40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0599F1-35CA-4B3D-8CE5-A91C8D3999FB}" type="slidenum">
              <a:rPr lang="en-US" altLang="en-US"/>
              <a:pPr/>
              <a:t>20</a:t>
            </a:fld>
            <a:endParaRPr lang="en-US" altLang="en-US" dirty="0"/>
          </a:p>
        </p:txBody>
      </p:sp>
      <p:sp>
        <p:nvSpPr>
          <p:cNvPr id="41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DD02C0-75A2-407A-974A-FA656CF6F8F5}" type="slidenum">
              <a:rPr lang="en-US" altLang="en-US"/>
              <a:pPr/>
              <a:t>21</a:t>
            </a:fld>
            <a:endParaRPr lang="en-US" altLang="en-US" dirty="0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7AEBC9-4899-49B1-80E4-1F30BD996CD5}" type="slidenum">
              <a:rPr lang="en-US" altLang="en-US"/>
              <a:pPr/>
              <a:t>22</a:t>
            </a:fld>
            <a:endParaRPr lang="en-US" altLang="en-US" dirty="0"/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036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43A46F-12DD-4E87-9A9B-BC259093F455}" type="slidenum">
              <a:rPr lang="en-US" altLang="en-US"/>
              <a:pPr/>
              <a:t>3</a:t>
            </a:fld>
            <a:endParaRPr lang="en-US" altLang="en-US" dirty="0"/>
          </a:p>
        </p:txBody>
      </p:sp>
      <p:sp>
        <p:nvSpPr>
          <p:cNvPr id="401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9EE75B-FB90-4579-A45F-1B5380851A39}" type="slidenum">
              <a:rPr lang="en-US" altLang="en-US"/>
              <a:pPr/>
              <a:t>4</a:t>
            </a:fld>
            <a:endParaRPr lang="en-US" altLang="en-US" dirty="0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0B40B-474F-408E-99B7-003B317C5DAD}" type="slidenum">
              <a:rPr lang="en-US" altLang="en-US"/>
              <a:pPr/>
              <a:t>5</a:t>
            </a:fld>
            <a:endParaRPr lang="en-US" altLang="en-US" dirty="0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0B40B-474F-408E-99B7-003B317C5DAD}" type="slidenum">
              <a:rPr lang="en-US" altLang="en-US"/>
              <a:pPr/>
              <a:t>6</a:t>
            </a:fld>
            <a:endParaRPr lang="en-US" altLang="en-US" dirty="0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6348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30B40B-474F-408E-99B7-003B317C5DAD}" type="slidenum">
              <a:rPr lang="en-US" altLang="en-US"/>
              <a:pPr/>
              <a:t>7</a:t>
            </a:fld>
            <a:endParaRPr lang="en-US" altLang="en-US" dirty="0"/>
          </a:p>
        </p:txBody>
      </p:sp>
      <p:sp>
        <p:nvSpPr>
          <p:cNvPr id="403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8019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9EE75B-FB90-4579-A45F-1B5380851A39}" type="slidenum">
              <a:rPr lang="en-US" altLang="en-US"/>
              <a:pPr/>
              <a:t>8</a:t>
            </a:fld>
            <a:endParaRPr lang="en-US" altLang="en-US" dirty="0"/>
          </a:p>
        </p:txBody>
      </p:sp>
      <p:sp>
        <p:nvSpPr>
          <p:cNvPr id="40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7560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hdr" sz="quarter"/>
          </p:nvPr>
        </p:nvSpPr>
        <p:spPr>
          <a:ln/>
        </p:spPr>
        <p:txBody>
          <a:bodyPr/>
          <a:lstStyle/>
          <a:p>
            <a:r>
              <a:rPr lang="en-US" altLang="en-US" dirty="0"/>
              <a:t>Existing Buildings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en-US" altLang="en-US" dirty="0"/>
              <a:t>10/15/2020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BD7AC2-6EE4-49EE-9497-3E1F83689687}" type="slidenum">
              <a:rPr lang="en-US" altLang="en-US"/>
              <a:pPr/>
              <a:t>9</a:t>
            </a:fld>
            <a:endParaRPr lang="en-US" altLang="en-US" dirty="0"/>
          </a:p>
        </p:txBody>
      </p:sp>
      <p:sp>
        <p:nvSpPr>
          <p:cNvPr id="40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66" name="Group 2"/>
          <p:cNvGrpSpPr>
            <a:grpSpLocks/>
          </p:cNvGrpSpPr>
          <p:nvPr/>
        </p:nvGrpSpPr>
        <p:grpSpPr bwMode="auto">
          <a:xfrm>
            <a:off x="0" y="0"/>
            <a:ext cx="9142413" cy="6858000"/>
            <a:chOff x="0" y="0"/>
            <a:chExt cx="5759" cy="4320"/>
          </a:xfrm>
        </p:grpSpPr>
        <p:sp>
          <p:nvSpPr>
            <p:cNvPr id="36867" name="Rectangle 3"/>
            <p:cNvSpPr>
              <a:spLocks noChangeArrowheads="1"/>
            </p:cNvSpPr>
            <p:nvPr/>
          </p:nvSpPr>
          <p:spPr bwMode="ltGray">
            <a:xfrm>
              <a:off x="0" y="0"/>
              <a:ext cx="910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6868" name="Group 4"/>
            <p:cNvGrpSpPr>
              <a:grpSpLocks/>
            </p:cNvGrpSpPr>
            <p:nvPr/>
          </p:nvGrpSpPr>
          <p:grpSpPr bwMode="auto">
            <a:xfrm>
              <a:off x="381" y="2280"/>
              <a:ext cx="5369" cy="48"/>
              <a:chOff x="381" y="2280"/>
              <a:chExt cx="5369" cy="48"/>
            </a:xfrm>
          </p:grpSpPr>
          <p:sp>
            <p:nvSpPr>
              <p:cNvPr id="36869" name="Line 5"/>
              <p:cNvSpPr>
                <a:spLocks noChangeShapeType="1"/>
              </p:cNvSpPr>
              <p:nvPr/>
            </p:nvSpPr>
            <p:spPr bwMode="ltGray">
              <a:xfrm>
                <a:off x="381" y="2328"/>
                <a:ext cx="5369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6870" name="Line 6"/>
              <p:cNvSpPr>
                <a:spLocks noChangeShapeType="1"/>
              </p:cNvSpPr>
              <p:nvPr/>
            </p:nvSpPr>
            <p:spPr bwMode="ltGray">
              <a:xfrm>
                <a:off x="381" y="2280"/>
                <a:ext cx="5369" cy="0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  <p:sp>
          <p:nvSpPr>
            <p:cNvPr id="36871" name="Rectangle 7"/>
            <p:cNvSpPr>
              <a:spLocks noChangeArrowheads="1"/>
            </p:cNvSpPr>
            <p:nvPr/>
          </p:nvSpPr>
          <p:spPr bwMode="ltGray">
            <a:xfrm>
              <a:off x="384" y="960"/>
              <a:ext cx="5375" cy="384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chemeClr val="bg2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36872" name="Rectangle 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3687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36874" name="Rectangle 10"/>
          <p:cNvSpPr>
            <a:spLocks noGrp="1" noChangeArrowheads="1"/>
          </p:cNvSpPr>
          <p:nvPr>
            <p:ph type="dt" sz="quarter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04D515A-254C-4E41-9BC6-628B1627C7B6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36875" name="Rectangle 11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36876" name="Rectangle 12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537602F-2490-4A66-8ECD-764136FC227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B8294E3-E7C4-4F0F-B791-6F2E6CA5FEE8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E3188C-EE82-44BA-A57F-CA600853C2BD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9663672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34188" y="266700"/>
            <a:ext cx="2081212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0" y="266700"/>
            <a:ext cx="6091238" cy="56769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213A65-ABC1-4138-97EA-E0AEDD5F9147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C87FF4-96CD-4EDE-9386-1C82635F533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51210118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i="0"/>
            </a:lvl2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7FE625-6A7A-4131-96CE-5E8B3F121023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6E3FC-79B0-4089-B891-5AB0D3F76C41}" type="slidenum">
              <a:rPr lang="en-US" altLang="en-US"/>
              <a:pPr/>
              <a:t>‹#›</a:t>
            </a:fld>
            <a:endParaRPr lang="en-US" alt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3939636" y="307801"/>
            <a:ext cx="38010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600" dirty="0">
                <a:solidFill>
                  <a:schemeClr val="tx2"/>
                </a:solidFill>
              </a:rPr>
              <a:t>Existing Buildings</a:t>
            </a:r>
            <a:endParaRPr lang="en-US" sz="3600" dirty="0">
              <a:solidFill>
                <a:schemeClr val="tx2"/>
              </a:solidFill>
            </a:endParaRPr>
          </a:p>
        </p:txBody>
      </p:sp>
      <p:pic>
        <p:nvPicPr>
          <p:cNvPr id="2" name="Picture 1" descr="Washington State Department of Ecology logo">
            <a:extLst>
              <a:ext uri="{FF2B5EF4-FFF2-40B4-BE49-F238E27FC236}">
                <a16:creationId xmlns:a16="http://schemas.microsoft.com/office/drawing/2014/main" id="{11B8E8E3-A9B0-438B-B7F8-EADD32ABC4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92" y="183015"/>
            <a:ext cx="2558125" cy="895905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8560589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8B905D-209E-44B3-9B1D-8BA6E3E10D7B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10ED60-F9C4-4074-B26B-44E4C08C6AE1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95088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1790700"/>
            <a:ext cx="3810000" cy="4152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790700"/>
            <a:ext cx="3810000" cy="4152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F45936-FA58-47D5-A173-4CE945790C45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273C3-6335-4DA1-A82B-49D3966EE030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4948195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3E7A87A-0766-42AC-B46C-2C25EB50DB8A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CD996D-C6A2-4B91-88A3-F853A10FDC4B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82124761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786631-4FBF-44A2-956A-6E3C44379390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BAF535-2DBE-4DED-923E-A1D331C15FCA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1062218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E72255A-7FF9-4293-9F0D-2BCA83A63E70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0899F9-4A1F-46A6-BABF-0B9B6ADE44EE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874331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837643-A7D8-4F77-AEA0-A9779E48E1F8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61A4DD-81BB-4BC5-9B21-729011D765B4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40586996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D8C4812-8AF5-48DD-95CA-FB66F88DE77E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5BB3A5-3B7A-4791-9962-A01B673DCE36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35659376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0"/>
            <a:ext cx="9128125" cy="6858000"/>
            <a:chOff x="0" y="0"/>
            <a:chExt cx="5750" cy="4320"/>
          </a:xfrm>
        </p:grpSpPr>
        <p:sp>
          <p:nvSpPr>
            <p:cNvPr id="35843" name="Rectangle 3"/>
            <p:cNvSpPr>
              <a:spLocks noChangeArrowheads="1"/>
            </p:cNvSpPr>
            <p:nvPr/>
          </p:nvSpPr>
          <p:spPr bwMode="ltGray">
            <a:xfrm>
              <a:off x="0" y="0"/>
              <a:ext cx="910" cy="4320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accent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grpSp>
          <p:nvGrpSpPr>
            <p:cNvPr id="35844" name="Group 4"/>
            <p:cNvGrpSpPr>
              <a:grpSpLocks/>
            </p:cNvGrpSpPr>
            <p:nvPr/>
          </p:nvGrpSpPr>
          <p:grpSpPr bwMode="auto">
            <a:xfrm>
              <a:off x="381" y="888"/>
              <a:ext cx="5369" cy="48"/>
              <a:chOff x="381" y="888"/>
              <a:chExt cx="5369" cy="48"/>
            </a:xfrm>
          </p:grpSpPr>
          <p:sp>
            <p:nvSpPr>
              <p:cNvPr id="35845" name="Line 5"/>
              <p:cNvSpPr>
                <a:spLocks noChangeShapeType="1"/>
              </p:cNvSpPr>
              <p:nvPr/>
            </p:nvSpPr>
            <p:spPr bwMode="ltGray">
              <a:xfrm>
                <a:off x="381" y="936"/>
                <a:ext cx="5369" cy="0"/>
              </a:xfrm>
              <a:prstGeom prst="line">
                <a:avLst/>
              </a:prstGeom>
              <a:noFill/>
              <a:ln w="254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35846" name="Line 6"/>
              <p:cNvSpPr>
                <a:spLocks noChangeShapeType="1"/>
              </p:cNvSpPr>
              <p:nvPr/>
            </p:nvSpPr>
            <p:spPr bwMode="ltGray">
              <a:xfrm>
                <a:off x="381" y="888"/>
                <a:ext cx="5369" cy="0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/>
              </a:p>
            </p:txBody>
          </p:sp>
        </p:grpSp>
      </p:grpSp>
      <p:sp>
        <p:nvSpPr>
          <p:cNvPr id="3584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736322" y="134180"/>
            <a:ext cx="7791450" cy="11049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Existing Buildings</a:t>
            </a:r>
          </a:p>
        </p:txBody>
      </p:sp>
      <p:sp>
        <p:nvSpPr>
          <p:cNvPr id="3584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43000" y="1790700"/>
            <a:ext cx="7772400" cy="415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3584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E4516A55-73C2-43C3-9715-389E6E7A2A71}" type="datetime1">
              <a:rPr lang="en-US" altLang="en-US"/>
              <a:pPr/>
              <a:t>10/13/2020</a:t>
            </a:fld>
            <a:endParaRPr lang="en-US" altLang="en-US" dirty="0"/>
          </a:p>
        </p:txBody>
      </p:sp>
      <p:sp>
        <p:nvSpPr>
          <p:cNvPr id="3585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766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 dirty="0"/>
          </a:p>
        </p:txBody>
      </p:sp>
      <p:sp>
        <p:nvSpPr>
          <p:cNvPr id="3585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4E16EEB8-8424-4C20-B793-3D7552A190BF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55663" indent="-398463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ü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&lt;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508125" y="1720393"/>
            <a:ext cx="6110287" cy="855663"/>
          </a:xfrm>
        </p:spPr>
        <p:txBody>
          <a:bodyPr/>
          <a:lstStyle/>
          <a:p>
            <a:pPr algn="ctr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3600" dirty="0">
                <a:cs typeface="Times New Roman" panose="02020603050405020304" pitchFamily="18" charset="0"/>
              </a:rPr>
              <a:t>Existing Buildings</a:t>
            </a:r>
          </a:p>
        </p:txBody>
      </p:sp>
      <p:sp>
        <p:nvSpPr>
          <p:cNvPr id="305155" name="Text Box 3"/>
          <p:cNvSpPr txBox="1">
            <a:spLocks noChangeArrowheads="1"/>
          </p:cNvSpPr>
          <p:nvPr/>
        </p:nvSpPr>
        <p:spPr bwMode="auto">
          <a:xfrm>
            <a:off x="1525588" y="2459489"/>
            <a:ext cx="7418387" cy="2292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084263" indent="-1084263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Substantial improvement 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Exemptions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Cumulative improvements</a:t>
            </a:r>
          </a:p>
          <a:p>
            <a:pPr marL="457200" indent="-457200">
              <a:spcBef>
                <a:spcPts val="0"/>
              </a:spcBef>
              <a:spcAft>
                <a:spcPts val="600"/>
              </a:spcAft>
              <a:buSzPct val="100000"/>
              <a:buFont typeface="Wingdings" panose="05000000000000000000" pitchFamily="2" charset="2"/>
              <a:buChar char="ü"/>
            </a:pPr>
            <a:r>
              <a:rPr lang="en-US" altLang="en-US" sz="3200" dirty="0">
                <a:cs typeface="Times New Roman" panose="02020603050405020304" pitchFamily="18" charset="0"/>
              </a:rPr>
              <a:t>Substantial damage</a:t>
            </a:r>
          </a:p>
        </p:txBody>
      </p:sp>
    </p:spTree>
    <p:extLst>
      <p:ext uri="{BB962C8B-B14F-4D97-AF65-F5344CB8AC3E}">
        <p14:creationId xmlns:p14="http://schemas.microsoft.com/office/powerpoint/2010/main" val="8184969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8-6</a:t>
            </a:r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81681" y="1703323"/>
            <a:ext cx="7397750" cy="4446956"/>
          </a:xfrm>
          <a:noFill/>
          <a:ln/>
        </p:spPr>
        <p:txBody>
          <a:bodyPr/>
          <a:lstStyle/>
          <a:p>
            <a:pPr marL="406400" indent="-406400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County assessor data</a:t>
            </a:r>
          </a:p>
          <a:p>
            <a:pPr marL="406400" indent="-406400">
              <a:spcAft>
                <a:spcPct val="20000"/>
              </a:spcAft>
              <a:buFont typeface="Monotype Sorts" pitchFamily="2" charset="2"/>
              <a:buNone/>
            </a:pPr>
            <a:endParaRPr lang="en-US" altLang="en-US" sz="2800" dirty="0"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C187C72-6034-4405-9963-0FC1CA860B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18" b="9445"/>
          <a:stretch/>
        </p:blipFill>
        <p:spPr>
          <a:xfrm>
            <a:off x="618066" y="2279671"/>
            <a:ext cx="8085667" cy="19458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75899E-71A5-4815-A765-6F1A8CD68A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33" y="4219025"/>
            <a:ext cx="4910667" cy="1797078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98C8FB06-5C33-4AAD-8CF3-A90565C7A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0921" y="2334065"/>
            <a:ext cx="2545890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dirty="0"/>
              <a:t>Thurston County 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8DF91E29-C27F-4E54-97A9-8CA4267AE5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92398" y="5637721"/>
            <a:ext cx="2034531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dirty="0"/>
              <a:t>Lewis County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7928FFBD-CE0D-48C0-B8FE-91B753D047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024" y="4419184"/>
            <a:ext cx="3179075" cy="4616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altLang="en-US" dirty="0"/>
              <a:t>Grays Harbor County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0DF49C-46F2-4821-86BD-4647242929BD}"/>
              </a:ext>
            </a:extLst>
          </p:cNvPr>
          <p:cNvSpPr/>
          <p:nvPr/>
        </p:nvSpPr>
        <p:spPr bwMode="auto">
          <a:xfrm>
            <a:off x="634999" y="3666066"/>
            <a:ext cx="3706430" cy="2455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20847C-5858-4DAC-925F-F3DD5B2BB381}"/>
              </a:ext>
            </a:extLst>
          </p:cNvPr>
          <p:cNvSpPr/>
          <p:nvPr/>
        </p:nvSpPr>
        <p:spPr bwMode="auto">
          <a:xfrm>
            <a:off x="3276599" y="4334933"/>
            <a:ext cx="1659468" cy="90593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046457-D1AD-44EE-AB83-73A22B2C14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91512" y="4817536"/>
            <a:ext cx="4342169" cy="194589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36E429FD-E8E2-4D47-A4FC-06959344F2B1}"/>
              </a:ext>
            </a:extLst>
          </p:cNvPr>
          <p:cNvSpPr/>
          <p:nvPr/>
        </p:nvSpPr>
        <p:spPr bwMode="auto">
          <a:xfrm>
            <a:off x="4643965" y="5580685"/>
            <a:ext cx="4218532" cy="30364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21725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E0F4E394-6C5C-4771-AC18-6C5AB672D7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31606" y="3198539"/>
            <a:ext cx="3520516" cy="31393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398463" indent="-398463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AE Zone</a:t>
            </a:r>
          </a:p>
          <a:p>
            <a:pPr marL="398463" indent="-398463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Project: $12,000</a:t>
            </a:r>
          </a:p>
          <a:p>
            <a:pPr marL="398463" indent="-398463"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Market: $60,000</a:t>
            </a:r>
          </a:p>
          <a:p>
            <a:pPr>
              <a:spcAft>
                <a:spcPts val="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u="sng" dirty="0">
                <a:cs typeface="Times New Roman" panose="02020603050405020304" pitchFamily="18" charset="0"/>
              </a:rPr>
              <a:t>$12,000</a:t>
            </a:r>
            <a:r>
              <a:rPr lang="en-US" altLang="en-US" sz="2800" dirty="0">
                <a:cs typeface="Times New Roman" panose="02020603050405020304" pitchFamily="18" charset="0"/>
              </a:rPr>
              <a:t> = 20%</a:t>
            </a:r>
          </a:p>
          <a:p>
            <a:pPr>
              <a:spcAft>
                <a:spcPts val="80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  $60,000</a:t>
            </a:r>
          </a:p>
          <a:p>
            <a:pPr>
              <a:spcAft>
                <a:spcPts val="120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Not a sub. Imprvmnt.</a:t>
            </a:r>
          </a:p>
        </p:txBody>
      </p:sp>
      <p:pic>
        <p:nvPicPr>
          <p:cNvPr id="308226" name="Picture 2" descr="8-2MINOR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3875" y="3230563"/>
            <a:ext cx="8339138" cy="30829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8227" name="Text Box 3"/>
          <p:cNvSpPr txBox="1">
            <a:spLocks noChangeArrowheads="1"/>
          </p:cNvSpPr>
          <p:nvPr/>
        </p:nvSpPr>
        <p:spPr bwMode="auto">
          <a:xfrm>
            <a:off x="1425575" y="1820863"/>
            <a:ext cx="7612063" cy="1220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3200" dirty="0">
                <a:cs typeface="Times New Roman" panose="02020603050405020304" pitchFamily="18" charset="0"/>
              </a:rPr>
              <a:t>Substantial Improvement Examples</a:t>
            </a:r>
          </a:p>
          <a:p>
            <a:pPr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Example 1: Minor upgrade</a:t>
            </a:r>
            <a:endParaRPr lang="en-US" altLang="en-US" sz="2800" dirty="0"/>
          </a:p>
        </p:txBody>
      </p:sp>
      <p:sp>
        <p:nvSpPr>
          <p:cNvPr id="308230" name="Text Box 6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8-10</a:t>
            </a:r>
          </a:p>
        </p:txBody>
      </p:sp>
      <p:pic>
        <p:nvPicPr>
          <p:cNvPr id="5" name="Picture 2" descr="8-2MINOR">
            <a:extLst>
              <a:ext uri="{FF2B5EF4-FFF2-40B4-BE49-F238E27FC236}">
                <a16:creationId xmlns:a16="http://schemas.microsoft.com/office/drawing/2014/main" id="{4947BF5C-784F-4DFF-B3E8-C7B5EBC9DD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1"/>
          <a:stretch/>
        </p:blipFill>
        <p:spPr bwMode="auto">
          <a:xfrm>
            <a:off x="523875" y="3230563"/>
            <a:ext cx="4132792" cy="308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08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Text Box 2"/>
          <p:cNvSpPr txBox="1">
            <a:spLocks noChangeArrowheads="1"/>
          </p:cNvSpPr>
          <p:nvPr/>
        </p:nvSpPr>
        <p:spPr bwMode="auto">
          <a:xfrm>
            <a:off x="1638300" y="1809750"/>
            <a:ext cx="7270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Example 2: Rehabilitation</a:t>
            </a:r>
            <a:r>
              <a:rPr lang="en-US" altLang="en-US" sz="2800" dirty="0"/>
              <a:t> </a:t>
            </a:r>
          </a:p>
        </p:txBody>
      </p:sp>
      <p:pic>
        <p:nvPicPr>
          <p:cNvPr id="309251" name="Picture 3" descr="8-2MINOR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7"/>
          <a:stretch/>
        </p:blipFill>
        <p:spPr>
          <a:xfrm>
            <a:off x="1670050" y="2663825"/>
            <a:ext cx="3528483" cy="3638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9254" name="Text Box 6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8-11</a:t>
            </a:r>
          </a:p>
        </p:txBody>
      </p:sp>
      <p:sp>
        <p:nvSpPr>
          <p:cNvPr id="6" name="Rectangle 8">
            <a:extLst>
              <a:ext uri="{FF2B5EF4-FFF2-40B4-BE49-F238E27FC236}">
                <a16:creationId xmlns:a16="http://schemas.microsoft.com/office/drawing/2014/main" id="{D099DC75-416D-4D55-86D2-5920602EC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57" y="2884061"/>
            <a:ext cx="3246402" cy="22775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AE Zone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Run down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Rehab: $25,000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Market: $35,000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4980D-7BCA-48EA-B931-D2BA024DA5CF}"/>
              </a:ext>
            </a:extLst>
          </p:cNvPr>
          <p:cNvSpPr txBox="1"/>
          <p:nvPr/>
        </p:nvSpPr>
        <p:spPr>
          <a:xfrm>
            <a:off x="1772968" y="2458649"/>
            <a:ext cx="3354123" cy="677108"/>
          </a:xfrm>
          <a:prstGeom prst="rect">
            <a:avLst/>
          </a:prstGeom>
          <a:solidFill>
            <a:srgbClr val="FFFFCC"/>
          </a:solidFill>
          <a:ln w="635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Polling Question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D099DC75-416D-4D55-86D2-5920602EC6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57" y="2884061"/>
            <a:ext cx="3246402" cy="329320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AE Zone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Run down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Rehab: $25,000</a:t>
            </a:r>
          </a:p>
          <a:p>
            <a:pPr marL="457200" indent="-4572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Market: $35,000</a:t>
            </a:r>
          </a:p>
          <a:p>
            <a:pPr>
              <a:spcAft>
                <a:spcPts val="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   </a:t>
            </a:r>
            <a:r>
              <a:rPr lang="en-US" altLang="en-US" sz="2800" u="sng" dirty="0">
                <a:cs typeface="Times New Roman" panose="02020603050405020304" pitchFamily="18" charset="0"/>
              </a:rPr>
              <a:t>$25,000</a:t>
            </a:r>
            <a:r>
              <a:rPr lang="en-US" altLang="en-US" sz="2800" dirty="0">
                <a:cs typeface="Times New Roman" panose="02020603050405020304" pitchFamily="18" charset="0"/>
              </a:rPr>
              <a:t> = 71%</a:t>
            </a:r>
          </a:p>
          <a:p>
            <a:pPr>
              <a:spcAft>
                <a:spcPts val="120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   $35,000</a:t>
            </a:r>
          </a:p>
        </p:txBody>
      </p:sp>
      <p:pic>
        <p:nvPicPr>
          <p:cNvPr id="7" name="Picture 3" descr="8-2MINOR">
            <a:extLst>
              <a:ext uri="{FF2B5EF4-FFF2-40B4-BE49-F238E27FC236}">
                <a16:creationId xmlns:a16="http://schemas.microsoft.com/office/drawing/2014/main" id="{AFC4D32A-966D-46C2-A71A-55651424B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50" y="2663825"/>
            <a:ext cx="7262813" cy="363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9250" name="Text Box 2"/>
          <p:cNvSpPr txBox="1">
            <a:spLocks noChangeArrowheads="1"/>
          </p:cNvSpPr>
          <p:nvPr/>
        </p:nvSpPr>
        <p:spPr bwMode="auto">
          <a:xfrm>
            <a:off x="1638300" y="1809750"/>
            <a:ext cx="7270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Example 2: Rehabilitation</a:t>
            </a:r>
            <a:r>
              <a:rPr lang="en-US" altLang="en-US" sz="2800" dirty="0"/>
              <a:t> </a:t>
            </a:r>
          </a:p>
        </p:txBody>
      </p:sp>
      <p:pic>
        <p:nvPicPr>
          <p:cNvPr id="309251" name="Picture 3" descr="8-2MINOR"/>
          <p:cNvPicPr>
            <a:picLocks noGrp="1" noChangeAspect="1" noChangeArrowheads="1"/>
          </p:cNvPicPr>
          <p:nvPr>
            <p:ph type="body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17"/>
          <a:stretch/>
        </p:blipFill>
        <p:spPr>
          <a:xfrm>
            <a:off x="1670050" y="2663825"/>
            <a:ext cx="3528483" cy="36385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9254" name="Text Box 6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8-11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04980D-7BCA-48EA-B931-D2BA024DA5CF}"/>
              </a:ext>
            </a:extLst>
          </p:cNvPr>
          <p:cNvSpPr txBox="1"/>
          <p:nvPr/>
        </p:nvSpPr>
        <p:spPr>
          <a:xfrm>
            <a:off x="1772968" y="2458649"/>
            <a:ext cx="3354123" cy="677108"/>
          </a:xfrm>
          <a:prstGeom prst="rect">
            <a:avLst/>
          </a:prstGeom>
          <a:solidFill>
            <a:srgbClr val="FFFFCC"/>
          </a:solidFill>
          <a:ln w="63500">
            <a:solidFill>
              <a:schemeClr val="tx2">
                <a:lumMod val="50000"/>
              </a:schemeClr>
            </a:solidFill>
            <a:prstDash val="dash"/>
          </a:ln>
        </p:spPr>
        <p:txBody>
          <a:bodyPr wrap="none" lIns="182880" tIns="91440" rIns="182880" bIns="91440" rtlCol="0">
            <a:spAutoFit/>
          </a:bodyPr>
          <a:lstStyle/>
          <a:p>
            <a:pPr algn="ctr"/>
            <a:r>
              <a:rPr lang="en-US" sz="3200" dirty="0">
                <a:solidFill>
                  <a:schemeClr val="bg2"/>
                </a:solidFill>
              </a:rPr>
              <a:t>Polling Question</a:t>
            </a:r>
          </a:p>
        </p:txBody>
      </p:sp>
    </p:spTree>
    <p:extLst>
      <p:ext uri="{BB962C8B-B14F-4D97-AF65-F5344CB8AC3E}">
        <p14:creationId xmlns:p14="http://schemas.microsoft.com/office/powerpoint/2010/main" val="7887590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274" name="Picture 2" descr="8-4LATRL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2876550"/>
            <a:ext cx="7772400" cy="3417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8-12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638300" y="1809750"/>
            <a:ext cx="7270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Example 3: Lateral addition</a:t>
            </a:r>
            <a:r>
              <a:rPr lang="en-US" altLang="en-US" sz="2800" dirty="0"/>
              <a:t> </a:t>
            </a:r>
          </a:p>
        </p:txBody>
      </p:sp>
      <p:pic>
        <p:nvPicPr>
          <p:cNvPr id="5" name="Picture 2" descr="8-4LATRL">
            <a:extLst>
              <a:ext uri="{FF2B5EF4-FFF2-40B4-BE49-F238E27FC236}">
                <a16:creationId xmlns:a16="http://schemas.microsoft.com/office/drawing/2014/main" id="{CD20F7F7-475E-4EDB-954A-DFE406825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7"/>
          <a:stretch/>
        </p:blipFill>
        <p:spPr bwMode="auto">
          <a:xfrm>
            <a:off x="1143000" y="2876550"/>
            <a:ext cx="3860800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0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55750" y="1778000"/>
            <a:ext cx="4653664" cy="3763963"/>
          </a:xfrm>
          <a:noFill/>
          <a:ln/>
        </p:spPr>
        <p:txBody>
          <a:bodyPr/>
          <a:lstStyle/>
          <a:p>
            <a:pPr marL="346075" indent="-346075">
              <a:spcBef>
                <a:spcPts val="0"/>
              </a:spcBef>
              <a:spcAft>
                <a:spcPts val="18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Exemptions</a:t>
            </a:r>
          </a:p>
          <a:p>
            <a:pPr marL="395288" indent="-395288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Existing code violations</a:t>
            </a:r>
          </a:p>
          <a:p>
            <a:pPr marL="744538" indent="-339725">
              <a:spcBef>
                <a:spcPts val="0"/>
              </a:spcBef>
              <a:spcAft>
                <a:spcPts val="1800"/>
              </a:spcAft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altLang="en-US" sz="2800" dirty="0">
                <a:cs typeface="Times New Roman" panose="02020603050405020304" pitchFamily="18" charset="0"/>
              </a:rPr>
              <a:t>Existing = already cited</a:t>
            </a:r>
          </a:p>
          <a:p>
            <a:pPr marL="395288" indent="-395288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Historic structures</a:t>
            </a:r>
          </a:p>
          <a:p>
            <a:pPr marL="744538" indent="-339725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altLang="en-US" sz="2800" dirty="0">
                <a:cs typeface="Times New Roman" panose="02020603050405020304" pitchFamily="18" charset="0"/>
              </a:rPr>
              <a:t>Listed as historic</a:t>
            </a:r>
          </a:p>
          <a:p>
            <a:pPr marL="744538" indent="-339725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altLang="en-US" sz="2800" dirty="0">
                <a:cs typeface="Times New Roman" panose="02020603050405020304" pitchFamily="18" charset="0"/>
              </a:rPr>
              <a:t>Keep the historic status</a:t>
            </a:r>
          </a:p>
          <a:p>
            <a:pPr marL="744538" indent="-339725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Courier New" panose="02070309020205020404" pitchFamily="49" charset="0"/>
              <a:buChar char="o"/>
            </a:pPr>
            <a:r>
              <a:rPr lang="en-US" altLang="en-US" sz="2800" dirty="0">
                <a:cs typeface="Times New Roman" panose="02020603050405020304" pitchFamily="18" charset="0"/>
              </a:rPr>
              <a:t>Take all possible flood protection measures</a:t>
            </a:r>
          </a:p>
          <a:p>
            <a:pPr marL="744538" indent="-339725">
              <a:spcBef>
                <a:spcPts val="0"/>
              </a:spcBef>
              <a:spcAft>
                <a:spcPts val="1200"/>
              </a:spcAft>
              <a:buClrTx/>
              <a:buSzPct val="100000"/>
              <a:buFont typeface="Courier New" panose="02070309020205020404" pitchFamily="49" charset="0"/>
              <a:buChar char="o"/>
            </a:pPr>
            <a:endParaRPr lang="en-US" altLang="en-US" sz="2800" dirty="0"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8-25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07E5EB9-3A64-4380-882D-186119224D3E}"/>
              </a:ext>
            </a:extLst>
          </p:cNvPr>
          <p:cNvCxnSpPr>
            <a:cxnSpLocks/>
          </p:cNvCxnSpPr>
          <p:nvPr/>
        </p:nvCxnSpPr>
        <p:spPr bwMode="auto">
          <a:xfrm>
            <a:off x="2004019" y="2970413"/>
            <a:ext cx="1281441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73127A3-2207-49E0-9A87-99DD6756F0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0027" y="3030288"/>
            <a:ext cx="2856446" cy="367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311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7" name="Text Box 5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8-12</a:t>
            </a:r>
          </a:p>
        </p:txBody>
      </p:sp>
      <p:sp>
        <p:nvSpPr>
          <p:cNvPr id="310278" name="Text Box 6"/>
          <p:cNvSpPr txBox="1">
            <a:spLocks noChangeArrowheads="1"/>
          </p:cNvSpPr>
          <p:nvPr/>
        </p:nvSpPr>
        <p:spPr bwMode="auto">
          <a:xfrm>
            <a:off x="1638300" y="1809750"/>
            <a:ext cx="7270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800" dirty="0">
                <a:cs typeface="Times New Roman" panose="02020603050405020304" pitchFamily="18" charset="0"/>
              </a:rPr>
              <a:t>Example 3: Lateral addition</a:t>
            </a:r>
            <a:r>
              <a:rPr lang="en-US" altLang="en-US" sz="2800" dirty="0"/>
              <a:t> </a:t>
            </a:r>
          </a:p>
        </p:txBody>
      </p:sp>
      <p:pic>
        <p:nvPicPr>
          <p:cNvPr id="5" name="Picture 2" descr="8-4LATRL">
            <a:extLst>
              <a:ext uri="{FF2B5EF4-FFF2-40B4-BE49-F238E27FC236}">
                <a16:creationId xmlns:a16="http://schemas.microsoft.com/office/drawing/2014/main" id="{CD20F7F7-475E-4EDB-954A-DFE406825F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27"/>
          <a:stretch/>
        </p:blipFill>
        <p:spPr bwMode="auto">
          <a:xfrm>
            <a:off x="1143000" y="2876550"/>
            <a:ext cx="3860800" cy="3417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Rectangle 8">
            <a:extLst>
              <a:ext uri="{FF2B5EF4-FFF2-40B4-BE49-F238E27FC236}">
                <a16:creationId xmlns:a16="http://schemas.microsoft.com/office/drawing/2014/main" id="{DDE22C08-B63D-40FB-807B-8FBF45E3BC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9757" y="2884061"/>
            <a:ext cx="3198311" cy="22775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2020 project: 40%</a:t>
            </a:r>
          </a:p>
          <a:p>
            <a:pPr>
              <a:spcAft>
                <a:spcPts val="120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2021 project: 25%</a:t>
            </a:r>
          </a:p>
          <a:p>
            <a:pPr>
              <a:spcAft>
                <a:spcPts val="120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2022 project:</a:t>
            </a:r>
            <a:r>
              <a:rPr lang="en-US" altLang="en-US" sz="2800" u="sng" dirty="0">
                <a:cs typeface="Times New Roman" panose="02020603050405020304" pitchFamily="18" charset="0"/>
              </a:rPr>
              <a:t> 35%</a:t>
            </a:r>
          </a:p>
          <a:p>
            <a:pPr>
              <a:spcAft>
                <a:spcPts val="120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2022:           100%</a:t>
            </a:r>
          </a:p>
        </p:txBody>
      </p:sp>
    </p:spTree>
    <p:extLst>
      <p:ext uri="{BB962C8B-B14F-4D97-AF65-F5344CB8AC3E}">
        <p14:creationId xmlns:p14="http://schemas.microsoft.com/office/powerpoint/2010/main" val="36477750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63367" y="1784209"/>
            <a:ext cx="7553633" cy="4878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1800"/>
              </a:spcAft>
              <a:buSzPct val="100000"/>
            </a:pPr>
            <a:r>
              <a:rPr lang="en-US" altLang="en-US" sz="3600" dirty="0">
                <a:cs typeface="Times New Roman" panose="02020603050405020304" pitchFamily="18" charset="0"/>
              </a:rPr>
              <a:t>Cumulative improvements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28600" algn="l"/>
                <a:tab pos="457200" algn="l"/>
                <a:tab pos="685800" algn="l"/>
                <a:tab pos="914400" algn="l"/>
                <a:tab pos="2971800" algn="ctr"/>
                <a:tab pos="5943600" algn="r"/>
              </a:tabLst>
            </a:pPr>
            <a:r>
              <a:rPr lang="en-US" b="1" dirty="0">
                <a:latin typeface="+mn-lt"/>
                <a:ea typeface="Calibri" panose="020F0502020204030204" pitchFamily="34" charset="0"/>
              </a:rPr>
              <a:t>Substantial Improvement: </a:t>
            </a:r>
            <a:r>
              <a:rPr lang="en-US" dirty="0">
                <a:latin typeface="+mn-lt"/>
                <a:ea typeface="Calibri" panose="020F0502020204030204" pitchFamily="34" charset="0"/>
              </a:rPr>
              <a:t>any repair, reconstruction, rehabilitation, addition, replacement, or other improve- ment of a structure</a:t>
            </a:r>
            <a:r>
              <a:rPr lang="en-US" u="sng" dirty="0">
                <a:latin typeface="+mn-lt"/>
                <a:ea typeface="Calibri" panose="020F0502020204030204" pitchFamily="34" charset="0"/>
              </a:rPr>
              <a:t> </a:t>
            </a:r>
            <a:r>
              <a:rPr lang="en-US" u="sng" dirty="0">
                <a:solidFill>
                  <a:srgbClr val="FFFF00"/>
                </a:solidFill>
                <a:latin typeface="+mn-lt"/>
                <a:ea typeface="Calibri" panose="020F0502020204030204" pitchFamily="34" charset="0"/>
              </a:rPr>
              <a:t>taking place during a five year period</a:t>
            </a:r>
            <a:r>
              <a:rPr lang="en-US" dirty="0">
                <a:latin typeface="+mn-lt"/>
                <a:ea typeface="Calibri" panose="020F0502020204030204" pitchFamily="34" charset="0"/>
              </a:rPr>
              <a:t>, the </a:t>
            </a:r>
            <a:r>
              <a:rPr lang="en-US" u="sng" dirty="0">
                <a:solidFill>
                  <a:srgbClr val="FFFF00"/>
                </a:solidFill>
                <a:latin typeface="+mn-lt"/>
                <a:ea typeface="Calibri" panose="020F0502020204030204" pitchFamily="34" charset="0"/>
              </a:rPr>
              <a:t>cumulative</a:t>
            </a:r>
            <a:r>
              <a:rPr lang="en-US" dirty="0">
                <a:solidFill>
                  <a:srgbClr val="FFFF00"/>
                </a:solidFill>
                <a:latin typeface="+mn-lt"/>
                <a:ea typeface="Calibri" panose="020F0502020204030204" pitchFamily="34" charset="0"/>
              </a:rPr>
              <a:t> </a:t>
            </a:r>
            <a:r>
              <a:rPr lang="en-US" dirty="0">
                <a:latin typeface="+mn-lt"/>
                <a:ea typeface="Calibri" panose="020F0502020204030204" pitchFamily="34" charset="0"/>
              </a:rPr>
              <a:t>cost of which equals or exceeds 50 percent of the market value of the structure before the improvement or repair is started. 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  <a:tabLst>
                <a:tab pos="228600" algn="l"/>
                <a:tab pos="457200" algn="l"/>
                <a:tab pos="685800" algn="l"/>
                <a:tab pos="914400" algn="l"/>
                <a:tab pos="2971800" algn="ctr"/>
                <a:tab pos="5943600" algn="r"/>
              </a:tabLst>
            </a:pPr>
            <a:endParaRPr lang="en-US" dirty="0">
              <a:latin typeface="+mn-lt"/>
              <a:ea typeface="Calibri" panose="020F0502020204030204" pitchFamily="34" charset="0"/>
              <a:cs typeface="Segoe UI Light" panose="020B0502040204020203" pitchFamily="34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28600" algn="l"/>
                <a:tab pos="457200" algn="l"/>
                <a:tab pos="685800" algn="l"/>
                <a:tab pos="914400" algn="l"/>
                <a:tab pos="2971800" algn="ctr"/>
                <a:tab pos="5943600" algn="r"/>
              </a:tabLst>
            </a:pPr>
            <a:r>
              <a:rPr lang="en-US" dirty="0">
                <a:latin typeface="+mn-lt"/>
                <a:ea typeface="Calibri" panose="020F0502020204030204" pitchFamily="34" charset="0"/>
                <a:cs typeface="Segoe UI Light" panose="020B0502040204020203" pitchFamily="34" charset="0"/>
              </a:rPr>
              <a:t>Rolling five years</a:t>
            </a:r>
          </a:p>
          <a:p>
            <a:pPr marL="34290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28600" algn="l"/>
                <a:tab pos="457200" algn="l"/>
                <a:tab pos="685800" algn="l"/>
                <a:tab pos="914400" algn="l"/>
                <a:tab pos="2971800" algn="ctr"/>
                <a:tab pos="5943600" algn="r"/>
              </a:tabLst>
            </a:pPr>
            <a:r>
              <a:rPr lang="en-US" dirty="0">
                <a:ea typeface="Calibri" panose="020F0502020204030204" pitchFamily="34" charset="0"/>
                <a:cs typeface="Segoe UI Light" panose="020B0502040204020203" pitchFamily="34" charset="0"/>
              </a:rPr>
              <a:t>Can start counting from date of ordinance</a:t>
            </a:r>
          </a:p>
          <a:p>
            <a:pPr marL="342900" marR="0" indent="-34290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  <a:tabLst>
                <a:tab pos="228600" algn="l"/>
                <a:tab pos="457200" algn="l"/>
                <a:tab pos="685800" algn="l"/>
                <a:tab pos="914400" algn="l"/>
                <a:tab pos="2971800" algn="ctr"/>
                <a:tab pos="5943600" algn="r"/>
              </a:tabLst>
            </a:pPr>
            <a:r>
              <a:rPr lang="en-US" dirty="0">
                <a:latin typeface="+mn-lt"/>
                <a:ea typeface="Calibri" panose="020F0502020204030204" pitchFamily="34" charset="0"/>
                <a:cs typeface="Segoe UI Light" panose="020B0502040204020203" pitchFamily="34" charset="0"/>
              </a:rPr>
              <a:t>Record keeping is vital</a:t>
            </a:r>
          </a:p>
        </p:txBody>
      </p:sp>
    </p:spTree>
    <p:extLst>
      <p:ext uri="{BB962C8B-B14F-4D97-AF65-F5344CB8AC3E}">
        <p14:creationId xmlns:p14="http://schemas.microsoft.com/office/powerpoint/2010/main" val="49882058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75" y="2431225"/>
            <a:ext cx="2042119" cy="26339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8934" r="3189" b="13765"/>
          <a:stretch/>
        </p:blipFill>
        <p:spPr>
          <a:xfrm>
            <a:off x="151848" y="4395537"/>
            <a:ext cx="8852452" cy="2014330"/>
          </a:xfrm>
          <a:prstGeom prst="rect">
            <a:avLst/>
          </a:prstGeo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40255" y="2574783"/>
            <a:ext cx="10287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5-19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467930" y="1782766"/>
            <a:ext cx="7481887" cy="224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8788" indent="-4587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30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Pct val="75000"/>
            </a:pPr>
            <a:r>
              <a:rPr kumimoji="0" lang="en-US" alt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Cumulative improvements</a:t>
            </a:r>
          </a:p>
          <a:p>
            <a:pPr marL="1033463" indent="-401638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Calculate the percentage of current market value</a:t>
            </a:r>
          </a:p>
          <a:p>
            <a:pPr marL="1033463" indent="-401638">
              <a:lnSpc>
                <a:spcPct val="90000"/>
              </a:lnSpc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Add up the percentages over time</a:t>
            </a:r>
          </a:p>
        </p:txBody>
      </p:sp>
    </p:spTree>
    <p:extLst>
      <p:ext uri="{BB962C8B-B14F-4D97-AF65-F5344CB8AC3E}">
        <p14:creationId xmlns:p14="http://schemas.microsoft.com/office/powerpoint/2010/main" val="7086540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2" name="Rectangle 4"/>
          <p:cNvSpPr>
            <a:spLocks noChangeArrowheads="1"/>
          </p:cNvSpPr>
          <p:nvPr/>
        </p:nvSpPr>
        <p:spPr bwMode="auto">
          <a:xfrm>
            <a:off x="1522413" y="1843918"/>
            <a:ext cx="74818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8788" indent="-4587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30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Pct val="75000"/>
            </a:pPr>
            <a:r>
              <a:rPr kumimoji="0" lang="en-US" altLang="en-US" sz="3600" dirty="0">
                <a:latin typeface="Arial" panose="020B0604020202020204" pitchFamily="34" charset="0"/>
                <a:cs typeface="Times New Roman" panose="02020603050405020304" pitchFamily="18" charset="0"/>
              </a:rPr>
              <a:t>Cumulative SI/SD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739" t="4097" r="4375" b="3576"/>
          <a:stretch/>
        </p:blipFill>
        <p:spPr>
          <a:xfrm>
            <a:off x="742887" y="1563756"/>
            <a:ext cx="7724497" cy="529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4317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447804" y="2438403"/>
            <a:ext cx="4698996" cy="4145078"/>
          </a:xfrm>
          <a:noFill/>
          <a:ln/>
        </p:spPr>
        <p:txBody>
          <a:bodyPr/>
          <a:lstStyle/>
          <a:p>
            <a:pPr marL="0" indent="0"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NFIP requirement: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If the cost of improvements</a:t>
            </a:r>
          </a:p>
          <a:p>
            <a:pPr marL="0" indent="0" algn="ctr"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OR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the cost to repair damage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u="sng" dirty="0">
                <a:cs typeface="Times New Roman" panose="02020603050405020304" pitchFamily="18" charset="0"/>
              </a:rPr>
              <a:t>&gt;</a:t>
            </a:r>
            <a:r>
              <a:rPr lang="en-US" altLang="en-US" sz="2800" dirty="0">
                <a:cs typeface="Times New Roman" panose="02020603050405020304" pitchFamily="18" charset="0"/>
              </a:rPr>
              <a:t>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50% of the market value 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Then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The building must meet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post-FIRM standards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6800" y="2700869"/>
            <a:ext cx="2806700" cy="362014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12292E2-A6B0-4D3A-B7F7-ECF9352F4D72}"/>
              </a:ext>
            </a:extLst>
          </p:cNvPr>
          <p:cNvSpPr txBox="1"/>
          <p:nvPr/>
        </p:nvSpPr>
        <p:spPr>
          <a:xfrm>
            <a:off x="1478072" y="1716066"/>
            <a:ext cx="5912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Substantial improvement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8-18</a:t>
            </a:r>
          </a:p>
        </p:txBody>
      </p:sp>
      <p:sp>
        <p:nvSpPr>
          <p:cNvPr id="32154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55750" y="1778000"/>
            <a:ext cx="7056622" cy="4846084"/>
          </a:xfrm>
          <a:noFill/>
          <a:ln/>
        </p:spPr>
        <p:txBody>
          <a:bodyPr/>
          <a:lstStyle/>
          <a:p>
            <a:pPr marL="577850" indent="-577850">
              <a:spcBef>
                <a:spcPts val="0"/>
              </a:spcBef>
              <a:spcAft>
                <a:spcPts val="18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Substantial damage</a:t>
            </a:r>
          </a:p>
          <a:p>
            <a:pPr marL="577850" indent="-577850">
              <a:spcBef>
                <a:spcPts val="0"/>
              </a:spcBef>
              <a:spcAft>
                <a:spcPts val="180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	</a:t>
            </a:r>
            <a:r>
              <a:rPr lang="en-US" altLang="en-US" sz="2800" u="sng" dirty="0">
                <a:cs typeface="Times New Roman" panose="02020603050405020304" pitchFamily="18" charset="0"/>
              </a:rPr>
              <a:t>       </a:t>
            </a:r>
            <a:r>
              <a:rPr lang="en-US" altLang="en-US" sz="2400" u="sng" dirty="0">
                <a:cs typeface="Times New Roman" panose="02020603050405020304" pitchFamily="18" charset="0"/>
              </a:rPr>
              <a:t>   </a:t>
            </a:r>
            <a:r>
              <a:rPr lang="en-US" altLang="en-US" sz="2800" u="sng" dirty="0">
                <a:cs typeface="Times New Roman" panose="02020603050405020304" pitchFamily="18" charset="0"/>
              </a:rPr>
              <a:t>Cost to repair            </a:t>
            </a: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u="sng" dirty="0">
                <a:cs typeface="Times New Roman" panose="02020603050405020304" pitchFamily="18" charset="0"/>
              </a:rPr>
              <a:t>&gt;</a:t>
            </a:r>
            <a:r>
              <a:rPr lang="en-US" altLang="en-US" sz="2800" dirty="0">
                <a:cs typeface="Times New Roman" panose="02020603050405020304" pitchFamily="18" charset="0"/>
              </a:rPr>
              <a:t> 50%                Market value of the building</a:t>
            </a:r>
          </a:p>
          <a:p>
            <a:pPr marL="338138" indent="-338138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Damage from any cause</a:t>
            </a:r>
          </a:p>
          <a:p>
            <a:pPr marL="338138" indent="-338138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All buildings, regardless whether insured</a:t>
            </a:r>
          </a:p>
          <a:p>
            <a:pPr marL="338138" indent="-338138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“True” cost to restore the building to its pre-damaged condition</a:t>
            </a:r>
          </a:p>
          <a:p>
            <a:pPr marL="338138" indent="-338138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Regardless whether the owner wants to restore everything</a:t>
            </a:r>
          </a:p>
          <a:p>
            <a:pPr marL="338138" indent="-338138">
              <a:spcBef>
                <a:spcPts val="0"/>
              </a:spcBef>
              <a:spcAft>
                <a:spcPts val="1200"/>
              </a:spcAft>
              <a:buClrTx/>
              <a:buSzTx/>
              <a:buFont typeface="Wingdings" panose="05000000000000000000" pitchFamily="2" charset="2"/>
              <a:buChar char="ü"/>
            </a:pPr>
            <a:endParaRPr lang="en-US" altLang="en-US" sz="2400" dirty="0"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marL="338138" indent="-338138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ü"/>
            </a:pPr>
            <a:endParaRPr lang="en-US" altLang="en-US" sz="2400" dirty="0"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 bwMode="auto">
          <a:xfrm>
            <a:off x="3934047" y="2551813"/>
            <a:ext cx="400689" cy="42530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5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1931" y="1323975"/>
            <a:ext cx="3290528" cy="169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8708" name="Rectangle 4"/>
          <p:cNvSpPr>
            <a:spLocks noChangeArrowheads="1"/>
          </p:cNvSpPr>
          <p:nvPr/>
        </p:nvSpPr>
        <p:spPr bwMode="auto">
          <a:xfrm>
            <a:off x="1579839" y="1870339"/>
            <a:ext cx="7209319" cy="42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8788" indent="-4587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3088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SzPct val="75000"/>
            </a:pPr>
            <a:r>
              <a:rPr kumimoji="0" lang="en-US" altLang="en-US" sz="3200" dirty="0">
                <a:latin typeface="Arial" panose="020B0604020202020204" pitchFamily="34" charset="0"/>
                <a:cs typeface="Times New Roman" panose="02020603050405020304" pitchFamily="18" charset="0"/>
              </a:rPr>
              <a:t>Manufactured homes</a:t>
            </a:r>
          </a:p>
          <a:p>
            <a:pPr marL="396875" indent="-396875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If substantially damaged </a:t>
            </a:r>
          </a:p>
          <a:p>
            <a:pPr marL="463550" indent="-463550">
              <a:spcBef>
                <a:spcPts val="0"/>
              </a:spcBef>
              <a:buClr>
                <a:schemeClr val="tx1"/>
              </a:buClr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meet post-FIRM standards</a:t>
            </a:r>
          </a:p>
          <a:p>
            <a:pPr marL="396875" indent="-396875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replaced by a new one</a:t>
            </a:r>
          </a:p>
          <a:p>
            <a:pPr marL="395288" indent="-395288">
              <a:spcBef>
                <a:spcPts val="0"/>
              </a:spcBef>
              <a:buClr>
                <a:schemeClr val="tx1"/>
              </a:buClr>
            </a:pPr>
            <a:r>
              <a:rPr kumimoji="0" lang="en-US" altLang="en-US" sz="2800" dirty="0">
                <a:latin typeface="Arial" panose="020B0604020202020204" pitchFamily="34" charset="0"/>
                <a:cs typeface="Times New Roman" panose="02020603050405020304" pitchFamily="18" charset="0"/>
              </a:rPr>
              <a:t>	</a:t>
            </a:r>
            <a:r>
              <a:rPr kumimoji="0"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meet post-FIRM standards</a:t>
            </a:r>
          </a:p>
          <a:p>
            <a:pPr marL="396875" indent="-396875">
              <a:spcBef>
                <a:spcPct val="50000"/>
              </a:spcBef>
              <a:buClr>
                <a:schemeClr val="tx1"/>
              </a:buClr>
              <a:buFont typeface="Wingdings" panose="05000000000000000000" pitchFamily="2" charset="2"/>
              <a:buChar char="ü"/>
            </a:pPr>
            <a:r>
              <a:rPr kumimoji="0"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evacuated to avoid damage </a:t>
            </a:r>
          </a:p>
          <a:p>
            <a:pPr marL="968375" indent="-573088">
              <a:spcBef>
                <a:spcPts val="0"/>
              </a:spcBef>
              <a:buClr>
                <a:schemeClr val="tx1"/>
              </a:buClr>
            </a:pPr>
            <a:r>
              <a:rPr kumimoji="0" lang="en-US" alt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OK to replace at old elevation (provided not substantially improved)</a:t>
            </a:r>
            <a:endParaRPr kumimoji="0" lang="en-US" altLang="en-US" sz="2800" dirty="0"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3137" y="1728248"/>
            <a:ext cx="3759550" cy="48562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F219722-2E9E-4D35-81E3-2E6437F2C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449" y="1728248"/>
            <a:ext cx="3759551" cy="4858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5F26FD2-8BF8-4520-954B-25547D934A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5892" y="2648265"/>
            <a:ext cx="4053353" cy="150810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dirty="0"/>
              <a:t>Come to the workshop on </a:t>
            </a: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dirty="0"/>
              <a:t>“Regulating After a Disaster”</a:t>
            </a:r>
          </a:p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dirty="0"/>
              <a:t>November 2, 1:00 via Zoom</a:t>
            </a:r>
          </a:p>
        </p:txBody>
      </p:sp>
      <p:sp>
        <p:nvSpPr>
          <p:cNvPr id="9" name="Text Box 4">
            <a:extLst>
              <a:ext uri="{FF2B5EF4-FFF2-40B4-BE49-F238E27FC236}">
                <a16:creationId xmlns:a16="http://schemas.microsoft.com/office/drawing/2014/main" id="{6223A6E5-4DE0-4BB0-BB0A-0BC328559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9756" y="4542467"/>
            <a:ext cx="3685624" cy="9233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665619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55750" y="1778000"/>
            <a:ext cx="7397750" cy="3763963"/>
          </a:xfrm>
          <a:noFill/>
          <a:ln/>
        </p:spPr>
        <p:txBody>
          <a:bodyPr/>
          <a:lstStyle/>
          <a:p>
            <a:pPr marL="346075" indent="-346075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Projects affected</a:t>
            </a:r>
          </a:p>
          <a:p>
            <a:pPr marL="395288" indent="-395288">
              <a:spcBef>
                <a:spcPct val="50000"/>
              </a:spcBef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Remodeling</a:t>
            </a:r>
          </a:p>
          <a:p>
            <a:pPr marL="395288" indent="-395288">
              <a:spcBef>
                <a:spcPct val="50000"/>
              </a:spcBef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Rehabilitation</a:t>
            </a:r>
          </a:p>
          <a:p>
            <a:pPr marL="395288" indent="-395288">
              <a:spcBef>
                <a:spcPct val="50000"/>
              </a:spcBef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Additions</a:t>
            </a:r>
          </a:p>
          <a:p>
            <a:pPr marL="395288" indent="-395288">
              <a:spcBef>
                <a:spcPct val="50000"/>
              </a:spcBef>
              <a:buClrTx/>
              <a:buSzPct val="100000"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Repairs</a:t>
            </a:r>
          </a:p>
        </p:txBody>
      </p:sp>
      <p:pic>
        <p:nvPicPr>
          <p:cNvPr id="304134" name="Picture 6" descr="Sub Improvement to church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713" y="2404846"/>
            <a:ext cx="4673600" cy="350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4136" name="Rectangle 8"/>
          <p:cNvSpPr>
            <a:spLocks noChangeArrowheads="1"/>
          </p:cNvSpPr>
          <p:nvPr/>
        </p:nvSpPr>
        <p:spPr bwMode="auto">
          <a:xfrm>
            <a:off x="1593850" y="5364794"/>
            <a:ext cx="4480714" cy="110799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800" dirty="0">
                <a:cs typeface="Times New Roman" panose="02020603050405020304" pitchFamily="18" charset="0"/>
              </a:rPr>
              <a:t>Post-FIRM buildings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New FIRM Zone or BFE</a:t>
            </a:r>
            <a:endParaRPr lang="en-US" altLang="en-US" dirty="0">
              <a:cs typeface="Times New Roman" panose="02020603050405020304" pitchFamily="18" charset="0"/>
            </a:endParaRPr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6" grpId="1" uiExpand="1" build="allAtOnce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8-5</a:t>
            </a:r>
          </a:p>
        </p:txBody>
      </p:sp>
      <p:sp>
        <p:nvSpPr>
          <p:cNvPr id="305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90315" y="1706563"/>
            <a:ext cx="7397750" cy="3992562"/>
          </a:xfrm>
          <a:noFill/>
          <a:ln/>
        </p:spPr>
        <p:txBody>
          <a:bodyPr/>
          <a:lstStyle/>
          <a:p>
            <a:pPr marL="406400" indent="-406400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The formula</a:t>
            </a:r>
          </a:p>
          <a:p>
            <a:pPr marL="406400" indent="-406400">
              <a:spcAft>
                <a:spcPct val="5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</a:t>
            </a:r>
            <a:r>
              <a:rPr lang="en-US" altLang="en-US" sz="2800" u="sng" dirty="0">
                <a:cs typeface="Times New Roman" panose="02020603050405020304" pitchFamily="18" charset="0"/>
              </a:rPr>
              <a:t>Cost of improvement project </a:t>
            </a: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u="sng" dirty="0">
                <a:cs typeface="Times New Roman" panose="02020603050405020304" pitchFamily="18" charset="0"/>
              </a:rPr>
              <a:t>&gt;</a:t>
            </a:r>
            <a:r>
              <a:rPr lang="en-US" altLang="en-US" sz="2800" dirty="0">
                <a:cs typeface="Times New Roman" panose="02020603050405020304" pitchFamily="18" charset="0"/>
              </a:rPr>
              <a:t> 50%    Market value of the building</a:t>
            </a:r>
          </a:p>
          <a:p>
            <a:pPr marL="406400" indent="-406400">
              <a:spcAft>
                <a:spcPct val="5000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Example:</a:t>
            </a:r>
          </a:p>
          <a:p>
            <a:pPr marL="406400" indent="-406400"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    </a:t>
            </a:r>
            <a:r>
              <a:rPr lang="en-US" altLang="en-US" sz="2800" u="sng" dirty="0">
                <a:cs typeface="Times New Roman" panose="02020603050405020304" pitchFamily="18" charset="0"/>
              </a:rPr>
              <a:t>  $60,000 project</a:t>
            </a:r>
          </a:p>
          <a:p>
            <a:pPr marL="406400" indent="-406400">
              <a:spcBef>
                <a:spcPts val="0"/>
              </a:spcBef>
              <a:spcAft>
                <a:spcPts val="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    $100,000 house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812223" y="4326339"/>
            <a:ext cx="14193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 = 60%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6105757" y="4312691"/>
            <a:ext cx="26403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= substantial</a:t>
            </a:r>
          </a:p>
          <a:p>
            <a:r>
              <a:rPr lang="en-US" altLang="en-US" sz="2800" dirty="0">
                <a:cs typeface="Times New Roman" panose="02020603050405020304" pitchFamily="18" charset="0"/>
              </a:rPr>
              <a:t>  improvement</a:t>
            </a:r>
            <a:endParaRPr lang="en-US" sz="2800" dirty="0"/>
          </a:p>
        </p:txBody>
      </p:sp>
      <p:cxnSp>
        <p:nvCxnSpPr>
          <p:cNvPr id="8" name="Straight Connector 7"/>
          <p:cNvCxnSpPr>
            <a:cxnSpLocks/>
          </p:cNvCxnSpPr>
          <p:nvPr/>
        </p:nvCxnSpPr>
        <p:spPr bwMode="auto">
          <a:xfrm>
            <a:off x="1993189" y="2881543"/>
            <a:ext cx="4551545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677B03E-AAA8-4AEC-B4C2-5AEE86E3C7CD}"/>
              </a:ext>
            </a:extLst>
          </p:cNvPr>
          <p:cNvSpPr txBox="1"/>
          <p:nvPr/>
        </p:nvSpPr>
        <p:spPr>
          <a:xfrm>
            <a:off x="2878051" y="5430691"/>
            <a:ext cx="49440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800" dirty="0">
                <a:cs typeface="Times New Roman" panose="02020603050405020304" pitchFamily="18" charset="0"/>
              </a:rPr>
              <a:t>The house must be elevated to meet post-FIRM standards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15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157" grpId="0" uiExpand="1" build="p" autoUpdateAnimBg="0"/>
      <p:bldP spid="2" grpId="0"/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8-6</a:t>
            </a: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69155" y="1706563"/>
            <a:ext cx="7397750" cy="4122738"/>
          </a:xfrm>
          <a:noFill/>
          <a:ln/>
        </p:spPr>
        <p:txBody>
          <a:bodyPr/>
          <a:lstStyle/>
          <a:p>
            <a:pPr marL="406400" indent="-406400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Project cost</a:t>
            </a:r>
          </a:p>
          <a:p>
            <a:pPr marL="406400" indent="-406400">
              <a:lnSpc>
                <a:spcPct val="90000"/>
              </a:lnSpc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All structural costs, including:</a:t>
            </a:r>
          </a:p>
          <a:p>
            <a:pPr marL="400050" indent="-400050">
              <a:lnSpc>
                <a:spcPct val="7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“True” cost of all materials</a:t>
            </a:r>
          </a:p>
          <a:p>
            <a:pPr marL="400050" indent="-400050">
              <a:lnSpc>
                <a:spcPct val="7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“True” cost of labor</a:t>
            </a:r>
          </a:p>
          <a:p>
            <a:pPr marL="400050" indent="-400050">
              <a:lnSpc>
                <a:spcPct val="7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Built in appliances</a:t>
            </a:r>
          </a:p>
          <a:p>
            <a:pPr marL="400050" indent="-400050">
              <a:lnSpc>
                <a:spcPct val="7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Overhead, profit</a:t>
            </a:r>
          </a:p>
          <a:p>
            <a:pPr marL="400050" indent="-400050">
              <a:lnSpc>
                <a:spcPct val="70000"/>
              </a:lnSpc>
              <a:spcBef>
                <a:spcPct val="50000"/>
              </a:spcBef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Repairs/other work at the same time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8-6</a:t>
            </a: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69155" y="1698096"/>
            <a:ext cx="7397750" cy="4122738"/>
          </a:xfrm>
          <a:noFill/>
          <a:ln/>
        </p:spPr>
        <p:txBody>
          <a:bodyPr/>
          <a:lstStyle/>
          <a:p>
            <a:pPr marL="406400" indent="-406400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Project cost</a:t>
            </a:r>
          </a:p>
          <a:p>
            <a:pPr marL="406400" indent="-406400">
              <a:spcBef>
                <a:spcPts val="672"/>
              </a:spcBef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Can exclude:</a:t>
            </a:r>
          </a:p>
          <a:p>
            <a:pPr marL="400050" indent="-40005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Plans and specifications</a:t>
            </a:r>
          </a:p>
          <a:p>
            <a:pPr marL="400050" indent="-40005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Permit fees</a:t>
            </a:r>
          </a:p>
          <a:p>
            <a:pPr marL="400050" indent="-40005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Debris removal/clean up</a:t>
            </a:r>
          </a:p>
          <a:p>
            <a:pPr marL="400050" indent="-40005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Work not related to the building (e.g., landscaping, detached garage)</a:t>
            </a:r>
          </a:p>
        </p:txBody>
      </p:sp>
    </p:spTree>
    <p:extLst>
      <p:ext uri="{BB962C8B-B14F-4D97-AF65-F5344CB8AC3E}">
        <p14:creationId xmlns:p14="http://schemas.microsoft.com/office/powerpoint/2010/main" val="13961825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18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8-8</a:t>
            </a:r>
          </a:p>
        </p:txBody>
      </p:sp>
      <p:sp>
        <p:nvSpPr>
          <p:cNvPr id="30618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69155" y="1748898"/>
            <a:ext cx="7397750" cy="4122738"/>
          </a:xfrm>
          <a:noFill/>
          <a:ln/>
        </p:spPr>
        <p:txBody>
          <a:bodyPr/>
          <a:lstStyle/>
          <a:p>
            <a:pPr marL="406400" indent="-406400">
              <a:lnSpc>
                <a:spcPct val="90000"/>
              </a:lnSpc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Project cost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35480" t="6912" r="29726"/>
          <a:stretch/>
        </p:blipFill>
        <p:spPr>
          <a:xfrm>
            <a:off x="4722313" y="1048403"/>
            <a:ext cx="4021638" cy="5748449"/>
          </a:xfrm>
          <a:prstGeom prst="rect">
            <a:avLst/>
          </a:prstGeom>
        </p:spPr>
      </p:pic>
      <p:sp>
        <p:nvSpPr>
          <p:cNvPr id="5" name="Circle: Hollow 4">
            <a:extLst>
              <a:ext uri="{FF2B5EF4-FFF2-40B4-BE49-F238E27FC236}">
                <a16:creationId xmlns:a16="http://schemas.microsoft.com/office/drawing/2014/main" id="{6C4D61DE-1736-48BC-8DED-A11760045BC2}"/>
              </a:ext>
            </a:extLst>
          </p:cNvPr>
          <p:cNvSpPr/>
          <p:nvPr/>
        </p:nvSpPr>
        <p:spPr bwMode="auto">
          <a:xfrm>
            <a:off x="290576" y="1522697"/>
            <a:ext cx="932787" cy="824931"/>
          </a:xfrm>
          <a:prstGeom prst="donut">
            <a:avLst>
              <a:gd name="adj" fmla="val 6830"/>
            </a:avLst>
          </a:prstGeom>
          <a:solidFill>
            <a:srgbClr val="FF0000"/>
          </a:soli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9397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8-5</a:t>
            </a:r>
          </a:p>
        </p:txBody>
      </p:sp>
      <p:sp>
        <p:nvSpPr>
          <p:cNvPr id="30515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90315" y="1706563"/>
            <a:ext cx="7397750" cy="3992562"/>
          </a:xfrm>
          <a:noFill/>
          <a:ln/>
        </p:spPr>
        <p:txBody>
          <a:bodyPr/>
          <a:lstStyle/>
          <a:p>
            <a:pPr marL="406400" indent="-406400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The formula</a:t>
            </a:r>
          </a:p>
          <a:p>
            <a:pPr marL="406400" indent="-406400">
              <a:spcAft>
                <a:spcPct val="5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	</a:t>
            </a:r>
            <a:r>
              <a:rPr lang="en-US" altLang="en-US" sz="2800" u="sng" dirty="0">
                <a:cs typeface="Times New Roman" panose="02020603050405020304" pitchFamily="18" charset="0"/>
              </a:rPr>
              <a:t>Cost of improvement project </a:t>
            </a:r>
            <a:r>
              <a:rPr lang="en-US" altLang="en-US" sz="2800" dirty="0">
                <a:cs typeface="Times New Roman" panose="02020603050405020304" pitchFamily="18" charset="0"/>
              </a:rPr>
              <a:t>  </a:t>
            </a:r>
            <a:r>
              <a:rPr lang="en-US" altLang="en-US" sz="2800" u="sng" dirty="0">
                <a:cs typeface="Times New Roman" panose="02020603050405020304" pitchFamily="18" charset="0"/>
              </a:rPr>
              <a:t>&gt;</a:t>
            </a:r>
            <a:r>
              <a:rPr lang="en-US" altLang="en-US" sz="2800" dirty="0">
                <a:cs typeface="Times New Roman" panose="02020603050405020304" pitchFamily="18" charset="0"/>
              </a:rPr>
              <a:t> 50%    Market value of the building</a:t>
            </a:r>
          </a:p>
        </p:txBody>
      </p:sp>
      <p:cxnSp>
        <p:nvCxnSpPr>
          <p:cNvPr id="6" name="Straight Connector 5"/>
          <p:cNvCxnSpPr>
            <a:cxnSpLocks/>
          </p:cNvCxnSpPr>
          <p:nvPr/>
        </p:nvCxnSpPr>
        <p:spPr bwMode="auto">
          <a:xfrm>
            <a:off x="1950854" y="3331923"/>
            <a:ext cx="450005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1246755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2"/>
          <p:cNvSpPr txBox="1">
            <a:spLocks noChangeArrowheads="1"/>
          </p:cNvSpPr>
          <p:nvPr/>
        </p:nvSpPr>
        <p:spPr bwMode="auto">
          <a:xfrm>
            <a:off x="255588" y="1706563"/>
            <a:ext cx="10287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dirty="0"/>
              <a:t>8-6</a:t>
            </a:r>
          </a:p>
        </p:txBody>
      </p:sp>
      <p:sp>
        <p:nvSpPr>
          <p:cNvPr id="307205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481681" y="1703323"/>
            <a:ext cx="7397750" cy="4446956"/>
          </a:xfrm>
          <a:noFill/>
          <a:ln/>
        </p:spPr>
        <p:txBody>
          <a:bodyPr/>
          <a:lstStyle/>
          <a:p>
            <a:pPr marL="406400" indent="-406400">
              <a:spcAft>
                <a:spcPct val="20000"/>
              </a:spcAft>
              <a:buFont typeface="Monotype Sorts" pitchFamily="2" charset="2"/>
              <a:buNone/>
            </a:pPr>
            <a:r>
              <a:rPr lang="en-US" altLang="en-US" dirty="0">
                <a:cs typeface="Times New Roman" panose="02020603050405020304" pitchFamily="18" charset="0"/>
              </a:rPr>
              <a:t>Market value</a:t>
            </a:r>
          </a:p>
          <a:p>
            <a:pPr marL="406400" indent="-406400">
              <a:spcAft>
                <a:spcPts val="1200"/>
              </a:spcAft>
              <a:buFont typeface="Monotype Sorts" pitchFamily="2" charset="2"/>
              <a:buNone/>
            </a:pPr>
            <a:r>
              <a:rPr lang="en-US" altLang="en-US" sz="2800" dirty="0">
                <a:cs typeface="Times New Roman" panose="02020603050405020304" pitchFamily="18" charset="0"/>
              </a:rPr>
              <a:t>What a willing buyer would pay for the building. Sources: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Independent appraisal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County Assessor</a:t>
            </a:r>
          </a:p>
          <a:p>
            <a:pPr marL="457200" indent="-457200">
              <a:spcBef>
                <a:spcPts val="0"/>
              </a:spcBef>
              <a:spcAft>
                <a:spcPts val="1200"/>
              </a:spcAft>
              <a:buClrTx/>
              <a:buFont typeface="Wingdings" panose="05000000000000000000" pitchFamily="2" charset="2"/>
              <a:buChar char="ü"/>
            </a:pPr>
            <a:r>
              <a:rPr lang="en-US" altLang="en-US" sz="2800" dirty="0">
                <a:cs typeface="Times New Roman" panose="02020603050405020304" pitchFamily="18" charset="0"/>
              </a:rPr>
              <a:t>Professional judgment</a:t>
            </a:r>
          </a:p>
          <a:p>
            <a:pPr>
              <a:spcBef>
                <a:spcPts val="0"/>
              </a:spcBef>
              <a:spcAft>
                <a:spcPts val="1200"/>
              </a:spcAft>
              <a:buClrTx/>
            </a:pPr>
            <a:r>
              <a:rPr lang="en-US" altLang="en-US" sz="2800" dirty="0">
                <a:cs typeface="Times New Roman" panose="02020603050405020304" pitchFamily="18" charset="0"/>
              </a:rPr>
              <a:t>Typical approach:  Assessor’s value with option for applicant to submit appraisal</a:t>
            </a:r>
          </a:p>
          <a:p>
            <a:pPr marL="406400" indent="-406400">
              <a:spcAft>
                <a:spcPct val="20000"/>
              </a:spcAft>
              <a:buFont typeface="Monotype Sorts" pitchFamily="2" charset="2"/>
              <a:buNone/>
            </a:pPr>
            <a:endParaRPr lang="en-US" altLang="en-US" sz="2800" dirty="0"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0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ckground">
  <a:themeElements>
    <a:clrScheme name="background 1">
      <a:dk1>
        <a:srgbClr val="003300"/>
      </a:dk1>
      <a:lt1>
        <a:srgbClr val="FFFFFF"/>
      </a:lt1>
      <a:dk2>
        <a:srgbClr val="336600"/>
      </a:dk2>
      <a:lt2>
        <a:srgbClr val="FFCC66"/>
      </a:lt2>
      <a:accent1>
        <a:srgbClr val="996633"/>
      </a:accent1>
      <a:accent2>
        <a:srgbClr val="0099CC"/>
      </a:accent2>
      <a:accent3>
        <a:srgbClr val="ADB8AA"/>
      </a:accent3>
      <a:accent4>
        <a:srgbClr val="DADADA"/>
      </a:accent4>
      <a:accent5>
        <a:srgbClr val="CAB8AD"/>
      </a:accent5>
      <a:accent6>
        <a:srgbClr val="008AB9"/>
      </a:accent6>
      <a:hlink>
        <a:srgbClr val="FF9933"/>
      </a:hlink>
      <a:folHlink>
        <a:srgbClr val="009900"/>
      </a:folHlink>
    </a:clrScheme>
    <a:fontScheme name="background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background 1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ckground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ckground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G:\background.pot</Template>
  <TotalTime>4596</TotalTime>
  <Words>648</Words>
  <Application>Microsoft Office PowerPoint</Application>
  <PresentationFormat>On-screen Show (4:3)</PresentationFormat>
  <Paragraphs>202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Courier New</vt:lpstr>
      <vt:lpstr>Monotype Sorts</vt:lpstr>
      <vt:lpstr>Times New Roman</vt:lpstr>
      <vt:lpstr>Wingdings</vt:lpstr>
      <vt:lpstr>background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French Wetmore</cp:lastModifiedBy>
  <cp:revision>176</cp:revision>
  <cp:lastPrinted>2020-10-07T22:05:06Z</cp:lastPrinted>
  <dcterms:created xsi:type="dcterms:W3CDTF">1601-01-01T00:00:00Z</dcterms:created>
  <dcterms:modified xsi:type="dcterms:W3CDTF">2020-10-13T20:48:03Z</dcterms:modified>
</cp:coreProperties>
</file>